
<file path=[Content_Types].xml><?xml version="1.0" encoding="utf-8"?>
<Types xmlns="http://schemas.openxmlformats.org/package/2006/content-types">
  <Default Extension="jpeg" ContentType="image/jpeg"/>
  <Default Extension="wdp" ContentType="image/vnd.ms-photo"/>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40"/>
  </p:handoutMasterIdLst>
  <p:sldIdLst>
    <p:sldId id="4622" r:id="rId3"/>
    <p:sldId id="4646" r:id="rId5"/>
    <p:sldId id="4647" r:id="rId6"/>
    <p:sldId id="4855" r:id="rId7"/>
    <p:sldId id="4851" r:id="rId8"/>
    <p:sldId id="4852" r:id="rId9"/>
    <p:sldId id="4853" r:id="rId10"/>
    <p:sldId id="4854" r:id="rId11"/>
    <p:sldId id="4856" r:id="rId12"/>
    <p:sldId id="4858" r:id="rId13"/>
    <p:sldId id="4668" r:id="rId14"/>
    <p:sldId id="4710" r:id="rId15"/>
    <p:sldId id="4711" r:id="rId16"/>
    <p:sldId id="4686" r:id="rId17"/>
    <p:sldId id="4712" r:id="rId18"/>
    <p:sldId id="4811" r:id="rId19"/>
    <p:sldId id="4715" r:id="rId20"/>
    <p:sldId id="4813" r:id="rId21"/>
    <p:sldId id="4804" r:id="rId22"/>
    <p:sldId id="4805" r:id="rId23"/>
    <p:sldId id="4713" r:id="rId24"/>
    <p:sldId id="4798" r:id="rId25"/>
    <p:sldId id="4717" r:id="rId26"/>
    <p:sldId id="4718" r:id="rId27"/>
    <p:sldId id="4808" r:id="rId28"/>
    <p:sldId id="4720" r:id="rId29"/>
    <p:sldId id="4690" r:id="rId30"/>
    <p:sldId id="4721" r:id="rId31"/>
    <p:sldId id="4810" r:id="rId32"/>
    <p:sldId id="4649" r:id="rId33"/>
    <p:sldId id="4693" r:id="rId34"/>
    <p:sldId id="4814" r:id="rId35"/>
    <p:sldId id="4847" r:id="rId36"/>
    <p:sldId id="4665" r:id="rId37"/>
    <p:sldId id="4656" r:id="rId38"/>
    <p:sldId id="4669" r:id="rId39"/>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6CA3"/>
    <a:srgbClr val="10517A"/>
    <a:srgbClr val="FFFFFF"/>
    <a:srgbClr val="19B7F4"/>
    <a:srgbClr val="4BC1DD"/>
    <a:srgbClr val="EE9167"/>
    <a:srgbClr val="C00000"/>
    <a:srgbClr val="D14E5B"/>
    <a:srgbClr val="CA8F45"/>
    <a:srgbClr val="58A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2" autoAdjust="0"/>
    <p:restoredTop sz="99516" autoAdjust="0"/>
  </p:normalViewPr>
  <p:slideViewPr>
    <p:cSldViewPr>
      <p:cViewPr varScale="1">
        <p:scale>
          <a:sx n="104" d="100"/>
          <a:sy n="104" d="100"/>
        </p:scale>
        <p:origin x="-552" y="-96"/>
      </p:cViewPr>
      <p:guideLst>
        <p:guide orient="horz" pos="302"/>
        <p:guide orient="horz" pos="4133"/>
        <p:guide pos="4197"/>
        <p:guide pos="540"/>
        <p:guide pos="7528"/>
        <p:guide pos="6962"/>
      </p:guideLst>
    </p:cSldViewPr>
  </p:slideViewPr>
  <p:outlineViewPr>
    <p:cViewPr>
      <p:scale>
        <a:sx n="100" d="100"/>
        <a:sy n="100" d="100"/>
      </p:scale>
      <p:origin x="0" y="-10374"/>
    </p:cViewPr>
  </p:outlineViewPr>
  <p:notesTextViewPr>
    <p:cViewPr>
      <p:scale>
        <a:sx n="1" d="1"/>
        <a:sy n="1" d="1"/>
      </p:scale>
      <p:origin x="0" y="282"/>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notesSlide" Target="../notesSlides/notesSlide2.xml"/><Relationship Id="rId20" Type="http://schemas.openxmlformats.org/officeDocument/2006/relationships/slideLayout" Target="../slideLayouts/slideLayout1.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6.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294378"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59"/>
          <p:cNvSpPr>
            <a:spLocks noChangeArrowheads="1"/>
          </p:cNvSpPr>
          <p:nvPr/>
        </p:nvSpPr>
        <p:spPr bwMode="auto">
          <a:xfrm>
            <a:off x="6884293" y="2248287"/>
            <a:ext cx="5231508" cy="1015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600" b="1" dirty="0" smtClean="0">
                <a:solidFill>
                  <a:schemeClr val="bg1"/>
                </a:solidFill>
                <a:latin typeface="Arial" panose="020B0604020202090204" pitchFamily="34" charset="0"/>
                <a:cs typeface="Arial" panose="020B0604020202090204" pitchFamily="34" charset="0"/>
              </a:rPr>
              <a:t>学习汇报</a:t>
            </a:r>
            <a:endParaRPr lang="zh-CN" altLang="en-US" sz="6600" b="1" dirty="0" smtClean="0">
              <a:solidFill>
                <a:schemeClr val="bg1"/>
              </a:solidFill>
              <a:latin typeface="Arial" panose="020B0604020202090204" pitchFamily="34" charset="0"/>
              <a:cs typeface="Arial" panose="020B0604020202090204" pitchFamily="34" charset="0"/>
            </a:endParaRPr>
          </a:p>
        </p:txBody>
      </p:sp>
      <p:sp>
        <p:nvSpPr>
          <p:cNvPr id="14" name="矩形 259"/>
          <p:cNvSpPr>
            <a:spLocks noChangeArrowheads="1"/>
          </p:cNvSpPr>
          <p:nvPr/>
        </p:nvSpPr>
        <p:spPr bwMode="auto">
          <a:xfrm>
            <a:off x="7307028" y="4522596"/>
            <a:ext cx="438603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dirty="0" smtClean="0">
                <a:solidFill>
                  <a:schemeClr val="bg1"/>
                </a:solidFill>
                <a:cs typeface="Arial" panose="020B0604020202090204" pitchFamily="34" charset="0"/>
              </a:rPr>
              <a:t>武汉纺织大学数学与计算机学院    蔡升豪</a:t>
            </a:r>
            <a:endParaRPr lang="zh-CN" altLang="en-US" sz="1800" dirty="0" smtClean="0">
              <a:solidFill>
                <a:schemeClr val="bg1"/>
              </a:solidFill>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
                                        </p:tgtEl>
                                      </p:cBhvr>
                                    </p:animEffect>
                                  </p:childTnLst>
                                </p:cTn>
                              </p:par>
                            </p:childTnLst>
                          </p:cTn>
                        </p:par>
                        <p:par>
                          <p:cTn id="25" fill="hold">
                            <p:stCondLst>
                              <p:cond delay="21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3"/>
                                        </p:tgtEl>
                                      </p:cBhvr>
                                    </p:animEffect>
                                    <p:animScale>
                                      <p:cBhvr>
                                        <p:cTn id="28" dur="250" autoRev="1" fill="hold"/>
                                        <p:tgtEl>
                                          <p:spTgt spid="13"/>
                                        </p:tgtEl>
                                      </p:cBhvr>
                                      <p:by x="105000" y="105000"/>
                                    </p:animScale>
                                  </p:childTnLst>
                                </p:cTn>
                              </p:par>
                            </p:childTnLst>
                          </p:cTn>
                        </p:par>
                        <p:par>
                          <p:cTn id="29" fill="hold">
                            <p:stCondLst>
                              <p:cond delay="26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 calcmode="lin" valueType="num">
                                      <p:cBhvr>
                                        <p:cTn id="3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4"/>
                                        </p:tgtEl>
                                      </p:cBhvr>
                                    </p:animEffect>
                                  </p:childTnLst>
                                </p:cTn>
                              </p:par>
                            </p:childTnLst>
                          </p:cTn>
                        </p:par>
                        <p:par>
                          <p:cTn id="37" fill="hold">
                            <p:stCondLst>
                              <p:cond delay="4150"/>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5" grpId="0" bldLvl="0" animBg="1"/>
      <p:bldP spid="13" grpId="0" bldLvl="0" animBg="1"/>
      <p:bldP spid="13" grpId="1" bldLvl="0" animBg="1"/>
      <p:bldP spid="14" grpId="0" bldLvl="0" animBg="1"/>
      <p:bldP spid="14"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smtClean="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神经网络简介</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网络原理和网络结构</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网络优缺点</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VGG19</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和图像分类</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19608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机器学习下的深度学习</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4274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深度学习的实质</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17830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不同的神经网络结构</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12496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三大应用领域</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VGG</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神经网络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4" name="图片 13" descr="8d39aed1fa1af45b639b3593eca4002a"/>
          <p:cNvPicPr>
            <a:picLocks noChangeAspect="1"/>
          </p:cNvPicPr>
          <p:nvPr/>
        </p:nvPicPr>
        <p:blipFill>
          <a:blip r:embed="rId1"/>
          <a:stretch>
            <a:fillRect/>
          </a:stretch>
        </p:blipFill>
        <p:spPr>
          <a:xfrm>
            <a:off x="1341120" y="2799715"/>
            <a:ext cx="4064635" cy="239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8" grpId="0" bldLvl="0" animBg="1"/>
      <p:bldP spid="13" grpId="0"/>
      <p:bldP spid="17"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4543" y="568538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5" name="Group 4"/>
          <p:cNvGrpSpPr/>
          <p:nvPr/>
        </p:nvGrpSpPr>
        <p:grpSpPr>
          <a:xfrm>
            <a:off x="923908" y="1648501"/>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1" name="Group 10"/>
          <p:cNvGrpSpPr/>
          <p:nvPr/>
        </p:nvGrpSpPr>
        <p:grpSpPr>
          <a:xfrm>
            <a:off x="919463" y="4273291"/>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6" name="Group 15"/>
          <p:cNvGrpSpPr/>
          <p:nvPr/>
        </p:nvGrpSpPr>
        <p:grpSpPr>
          <a:xfrm>
            <a:off x="1827937" y="1607110"/>
            <a:ext cx="8823325" cy="890270"/>
            <a:chOff x="7855038" y="3619632"/>
            <a:chExt cx="8366278" cy="844152"/>
          </a:xfrm>
        </p:grpSpPr>
        <p:sp>
          <p:nvSpPr>
            <p:cNvPr id="17" name="TextBox 16"/>
            <p:cNvSpPr txBox="1"/>
            <p:nvPr/>
          </p:nvSpPr>
          <p:spPr>
            <a:xfrm>
              <a:off x="7855640" y="3619632"/>
              <a:ext cx="1184345" cy="204114"/>
            </a:xfrm>
            <a:prstGeom prst="rect">
              <a:avLst/>
            </a:prstGeom>
            <a:noFill/>
          </p:spPr>
          <p:txBody>
            <a:bodyPr wrap="none" lIns="0" tIns="0" rIns="0" bIns="0" rtlCol="0">
              <a:spAutoFit/>
            </a:bodyPr>
            <a:lstStyle/>
            <a:p>
              <a:r>
                <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论文的基本常识</a:t>
              </a:r>
              <a:endPar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8" name="Rectangle 17"/>
            <p:cNvSpPr/>
            <p:nvPr/>
          </p:nvSpPr>
          <p:spPr>
            <a:xfrm>
              <a:off x="7855038" y="3851443"/>
              <a:ext cx="8366278" cy="612341"/>
            </a:xfrm>
            <a:prstGeom prst="rect">
              <a:avLst/>
            </a:prstGeom>
          </p:spPr>
          <p:txBody>
            <a:bodyPr wrap="square" lIns="0" tIns="0" rIns="0" bIns="0">
              <a:spAutoFit/>
            </a:bodyPr>
            <a:lstStyle/>
            <a:p>
              <a:pPr>
                <a:lnSpc>
                  <a:spcPct val="150000"/>
                </a:lnSpc>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 </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论文的基本常识</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 </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论文的评审过程</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9" name="Group 18"/>
          <p:cNvGrpSpPr/>
          <p:nvPr/>
        </p:nvGrpSpPr>
        <p:grpSpPr>
          <a:xfrm>
            <a:off x="1827302" y="2805433"/>
            <a:ext cx="10965180" cy="1212216"/>
            <a:chOff x="7855038" y="3619632"/>
            <a:chExt cx="10397185" cy="1149421"/>
          </a:xfrm>
        </p:grpSpPr>
        <p:sp>
          <p:nvSpPr>
            <p:cNvPr id="20" name="TextBox 19"/>
            <p:cNvSpPr txBox="1"/>
            <p:nvPr/>
          </p:nvSpPr>
          <p:spPr>
            <a:xfrm>
              <a:off x="7855640" y="3619632"/>
              <a:ext cx="1522729" cy="204114"/>
            </a:xfrm>
            <a:prstGeom prst="rect">
              <a:avLst/>
            </a:prstGeom>
            <a:noFill/>
          </p:spPr>
          <p:txBody>
            <a:bodyPr wrap="none" lIns="0" tIns="0" rIns="0" bIns="0" rtlCol="0">
              <a:spAutoFit/>
            </a:bodyPr>
            <a:lstStyle/>
            <a:p>
              <a:r>
                <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参与论文写作的角色</a:t>
              </a:r>
              <a:endPar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Rectangle 20"/>
            <p:cNvSpPr/>
            <p:nvPr/>
          </p:nvSpPr>
          <p:spPr>
            <a:xfrm>
              <a:off x="7855038" y="3850239"/>
              <a:ext cx="10397185" cy="918814"/>
            </a:xfrm>
            <a:prstGeom prst="rect">
              <a:avLst/>
            </a:prstGeom>
          </p:spPr>
          <p:txBody>
            <a:bodyPr wrap="square" lIns="0" tIns="0" rIns="0" bIns="0">
              <a:spAutoFit/>
            </a:bodyPr>
            <a:lstStyle/>
            <a:p>
              <a:pPr algn="l">
                <a:lnSpc>
                  <a:spcPct val="150000"/>
                </a:lnSpc>
                <a:buNone/>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 自己  ：提高自己的论文书写能力  ； 学会独立，靠自己书写全篇论文</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l">
                <a:lnSpc>
                  <a:spcPct val="150000"/>
                </a:lnSpc>
                <a:buNone/>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 导师  ：明确研究问题，理清文章逻辑，规划整体框架</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修改常见的书写问题，包括语法、表述等（要自己提升）</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，作论文检查；</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l">
                <a:lnSpc>
                  <a:spcPct val="150000"/>
                </a:lnSpc>
                <a:buNone/>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3. 文稿校对者  ：对论文做进一步的加工和润色</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主要是修正书面错误 </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22" name="Group 21"/>
          <p:cNvGrpSpPr/>
          <p:nvPr/>
        </p:nvGrpSpPr>
        <p:grpSpPr>
          <a:xfrm>
            <a:off x="1822857" y="4217115"/>
            <a:ext cx="8823325" cy="1221740"/>
            <a:chOff x="7855038" y="3619632"/>
            <a:chExt cx="8366278" cy="1158452"/>
          </a:xfrm>
        </p:grpSpPr>
        <p:sp>
          <p:nvSpPr>
            <p:cNvPr id="23" name="TextBox 22"/>
            <p:cNvSpPr txBox="1"/>
            <p:nvPr/>
          </p:nvSpPr>
          <p:spPr>
            <a:xfrm>
              <a:off x="7855640" y="3619632"/>
              <a:ext cx="845358" cy="204114"/>
            </a:xfrm>
            <a:prstGeom prst="rect">
              <a:avLst/>
            </a:prstGeom>
            <a:noFill/>
          </p:spPr>
          <p:txBody>
            <a:bodyPr wrap="none" lIns="0" tIns="0" rIns="0" bIns="0" rtlCol="0">
              <a:spAutoFit/>
            </a:bodyPr>
            <a:lstStyle/>
            <a:p>
              <a:r>
                <a:rPr lang="zh-CN" altLang="en-GB"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会议</a:t>
              </a:r>
              <a:r>
                <a:rPr lang="en-US" altLang="zh-CN"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or</a:t>
              </a:r>
              <a:r>
                <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期刊</a:t>
              </a:r>
              <a:endPar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4" name="Rectangle 23"/>
            <p:cNvSpPr/>
            <p:nvPr/>
          </p:nvSpPr>
          <p:spPr>
            <a:xfrm>
              <a:off x="7855038" y="3859270"/>
              <a:ext cx="8366278" cy="918814"/>
            </a:xfrm>
            <a:prstGeom prst="rect">
              <a:avLst/>
            </a:prstGeom>
          </p:spPr>
          <p:txBody>
            <a:bodyPr wrap="square" lIns="0" tIns="0" rIns="0" bIns="0">
              <a:spAutoFit/>
            </a:bodyPr>
            <a:lstStyle/>
            <a:p>
              <a:pPr>
                <a:lnSpc>
                  <a:spcPct val="150000"/>
                </a:lnSpc>
              </a:pP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何为会议论文？</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何为期刊论文？</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会议论文和期刊论文之间有什么区别和联系</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25" name="Group 24"/>
          <p:cNvGrpSpPr/>
          <p:nvPr/>
        </p:nvGrpSpPr>
        <p:grpSpPr>
          <a:xfrm>
            <a:off x="1828572" y="5616096"/>
            <a:ext cx="8823325" cy="907416"/>
            <a:chOff x="7855038" y="3619632"/>
            <a:chExt cx="8366278" cy="860410"/>
          </a:xfrm>
        </p:grpSpPr>
        <p:sp>
          <p:nvSpPr>
            <p:cNvPr id="26" name="TextBox 25"/>
            <p:cNvSpPr txBox="1"/>
            <p:nvPr/>
          </p:nvSpPr>
          <p:spPr>
            <a:xfrm>
              <a:off x="7855640" y="3619632"/>
              <a:ext cx="676768" cy="204114"/>
            </a:xfrm>
            <a:prstGeom prst="rect">
              <a:avLst/>
            </a:prstGeom>
            <a:noFill/>
          </p:spPr>
          <p:txBody>
            <a:bodyPr wrap="none" lIns="0" tIns="0" rIns="0" bIns="0" rtlCol="0">
              <a:spAutoFit/>
            </a:bodyPr>
            <a:lstStyle/>
            <a:p>
              <a:r>
                <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论文分类</a:t>
              </a:r>
              <a:endParaRPr lang="zh-CN" altLang="en-US" sz="1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Rectangle 26"/>
            <p:cNvSpPr/>
            <p:nvPr/>
          </p:nvSpPr>
          <p:spPr>
            <a:xfrm>
              <a:off x="7855038" y="3867700"/>
              <a:ext cx="8366278" cy="612342"/>
            </a:xfrm>
            <a:prstGeom prst="rect">
              <a:avLst/>
            </a:prstGeom>
          </p:spPr>
          <p:txBody>
            <a:bodyPr wrap="square" lIns="0" tIns="0" rIns="0" bIns="0">
              <a:spAutoFit/>
            </a:bodyPr>
            <a:lstStyle/>
            <a:p>
              <a:pPr>
                <a:lnSpc>
                  <a:spcPct val="150000"/>
                </a:lnSpc>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SCI</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论文级别</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29"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撰写和发表论文</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500"/>
                                        <p:tgtEl>
                                          <p:spTgt spid="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500"/>
                                        <p:tgtEl>
                                          <p:spTgt spid="11"/>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par>
                          <p:cTn id="28" fill="hold">
                            <p:stCondLst>
                              <p:cond delay="3000"/>
                            </p:stCondLst>
                            <p:childTnLst>
                              <p:par>
                                <p:cTn id="29" presetID="21" presetClass="entr" presetSubtype="1"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heel(1)">
                                      <p:cBhvr>
                                        <p:cTn id="31" dur="500"/>
                                        <p:tgtEl>
                                          <p:spTgt spid="28"/>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linds(horizontal)">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430105" y="1647648"/>
            <a:ext cx="3998543" cy="3850364"/>
            <a:chOff x="4200186" y="2320894"/>
            <a:chExt cx="3791627" cy="3651116"/>
          </a:xfrm>
        </p:grpSpPr>
        <p:sp>
          <p:nvSpPr>
            <p:cNvPr id="7" name="Rounded Rectangle 6"/>
            <p:cNvSpPr/>
            <p:nvPr/>
          </p:nvSpPr>
          <p:spPr>
            <a:xfrm flipH="1">
              <a:off x="4214254" y="4850056"/>
              <a:ext cx="3777559"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Rounded Rectangle 5"/>
            <p:cNvSpPr/>
            <p:nvPr/>
          </p:nvSpPr>
          <p:spPr>
            <a:xfrm rot="3492391" flipH="1">
              <a:off x="4991307" y="3689252"/>
              <a:ext cx="3651116" cy="914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ounded Rectangle 3"/>
            <p:cNvSpPr/>
            <p:nvPr/>
          </p:nvSpPr>
          <p:spPr>
            <a:xfrm rot="18107609">
              <a:off x="3556490" y="3689252"/>
              <a:ext cx="3651116"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ounded Rectangle 9"/>
            <p:cNvSpPr/>
            <p:nvPr/>
          </p:nvSpPr>
          <p:spPr>
            <a:xfrm flipH="1">
              <a:off x="4200186" y="4850056"/>
              <a:ext cx="1948760"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Group 23"/>
          <p:cNvGrpSpPr/>
          <p:nvPr/>
        </p:nvGrpSpPr>
        <p:grpSpPr>
          <a:xfrm>
            <a:off x="3822700" y="5463540"/>
            <a:ext cx="3927475" cy="669871"/>
            <a:chOff x="8512415" y="2327889"/>
            <a:chExt cx="3256083" cy="635148"/>
          </a:xfrm>
        </p:grpSpPr>
        <p:sp>
          <p:nvSpPr>
            <p:cNvPr id="25" name="TextBox 24"/>
            <p:cNvSpPr txBox="1"/>
            <p:nvPr/>
          </p:nvSpPr>
          <p:spPr>
            <a:xfrm>
              <a:off x="8512415" y="2327889"/>
              <a:ext cx="1951008" cy="331147"/>
            </a:xfrm>
            <a:prstGeom prst="rect">
              <a:avLst/>
            </a:prstGeom>
            <a:noFill/>
          </p:spPr>
          <p:txBody>
            <a:bodyPr wrap="square" rtlCol="0">
              <a:spAutoFit/>
            </a:bodyPr>
            <a:lstStyle/>
            <a:p>
              <a:pPr>
                <a:lnSpc>
                  <a:spcPct val="120000"/>
                </a:lnSpc>
              </a:pPr>
              <a:r>
                <a:rPr lang="zh-CN" altLang="en-GB" sz="1400"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优秀的论文</a:t>
              </a:r>
              <a:endParaRPr lang="zh-CN" altLang="en-GB" sz="1400"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5"/>
            <p:cNvSpPr/>
            <p:nvPr/>
          </p:nvSpPr>
          <p:spPr>
            <a:xfrm>
              <a:off x="8512415" y="2631890"/>
              <a:ext cx="3256083" cy="331147"/>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符合评审的要求</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7" name="Group 26"/>
          <p:cNvGrpSpPr/>
          <p:nvPr/>
        </p:nvGrpSpPr>
        <p:grpSpPr>
          <a:xfrm flipH="1">
            <a:off x="230505" y="1557020"/>
            <a:ext cx="4978400" cy="2997200"/>
            <a:chOff x="8519745" y="2327889"/>
            <a:chExt cx="3248665" cy="2842028"/>
          </a:xfrm>
        </p:grpSpPr>
        <p:sp>
          <p:nvSpPr>
            <p:cNvPr id="28" name="TextBox 27"/>
            <p:cNvSpPr txBox="1"/>
            <p:nvPr/>
          </p:nvSpPr>
          <p:spPr>
            <a:xfrm>
              <a:off x="8519745" y="2327889"/>
              <a:ext cx="2035173" cy="366092"/>
            </a:xfrm>
            <a:prstGeom prst="rect">
              <a:avLst/>
            </a:prstGeom>
            <a:noFill/>
          </p:spPr>
          <p:txBody>
            <a:bodyPr wrap="square" rtlCol="0">
              <a:spAutoFit/>
            </a:bodyPr>
            <a:lstStyle/>
            <a:p>
              <a:pPr algn="r">
                <a:lnSpc>
                  <a:spcPct val="120000"/>
                </a:lnSpc>
              </a:pPr>
              <a:r>
                <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论文的基本常识</a:t>
              </a:r>
              <a:endPar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Rectangle 28"/>
            <p:cNvSpPr/>
            <p:nvPr/>
          </p:nvSpPr>
          <p:spPr>
            <a:xfrm>
              <a:off x="8787604" y="2631962"/>
              <a:ext cx="2980806" cy="2537955"/>
            </a:xfrm>
            <a:prstGeom prst="rect">
              <a:avLst/>
            </a:prstGeom>
          </p:spPr>
          <p:txBody>
            <a:bodyPr wrap="square">
              <a:spAutoFit/>
            </a:bodyPr>
            <a:lstStyle/>
            <a:p>
              <a:pPr lvl="0" indent="0"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学术论文的内容必须真实、可信、准确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避免抄袭和剽袭等学术不端的行为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面对“引用抄袭”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l"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对自己的研究问题先关的的文献进行“地毯式”的检索</a:t>
              </a:r>
              <a:r>
                <a:rPr 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l"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写类似的描述时，尝试加入自己的见解，觉得通顺合理再返回写下来</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 研究论文必须竟可能详细地描述研究工作，</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便于重现论文中提到的工作</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1" name="Group 30"/>
          <p:cNvGrpSpPr/>
          <p:nvPr/>
        </p:nvGrpSpPr>
        <p:grpSpPr>
          <a:xfrm flipH="1">
            <a:off x="8613140" y="3423285"/>
            <a:ext cx="3995420" cy="3096834"/>
            <a:chOff x="8512415" y="1713749"/>
            <a:chExt cx="3256083" cy="2936374"/>
          </a:xfrm>
        </p:grpSpPr>
        <p:sp>
          <p:nvSpPr>
            <p:cNvPr id="32" name="TextBox 31"/>
            <p:cNvSpPr txBox="1"/>
            <p:nvPr/>
          </p:nvSpPr>
          <p:spPr>
            <a:xfrm>
              <a:off x="9399485" y="1713749"/>
              <a:ext cx="2256792" cy="366076"/>
            </a:xfrm>
            <a:prstGeom prst="rect">
              <a:avLst/>
            </a:prstGeom>
            <a:noFill/>
          </p:spPr>
          <p:txBody>
            <a:bodyPr wrap="square" rtlCol="0">
              <a:spAutoFit/>
            </a:bodyPr>
            <a:lstStyle/>
            <a:p>
              <a:pPr algn="l">
                <a:lnSpc>
                  <a:spcPct val="120000"/>
                </a:lnSpc>
              </a:pPr>
              <a:r>
                <a:rPr lang="zh-CN" altLang="en-US" sz="1600" smtClean="0">
                  <a:latin typeface="Arial" panose="020B0604020202090204" pitchFamily="34" charset="0"/>
                  <a:ea typeface="微软雅黑" panose="020B0503020204020204" pitchFamily="34" charset="-122"/>
                  <a:cs typeface="+mn-ea"/>
                  <a:sym typeface="Arial" panose="020B0604020202090204" pitchFamily="34" charset="0"/>
                </a:rPr>
                <a:t>论文的评审过程</a:t>
              </a:r>
              <a:endParaRPr lang="zh-CN" altLang="en-US" sz="16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Rectangle 32"/>
            <p:cNvSpPr/>
            <p:nvPr/>
          </p:nvSpPr>
          <p:spPr>
            <a:xfrm>
              <a:off x="8512415" y="2079767"/>
              <a:ext cx="3256083" cy="2570356"/>
            </a:xfrm>
            <a:prstGeom prst="rect">
              <a:avLst/>
            </a:prstGeom>
          </p:spPr>
          <p:txBody>
            <a:bodyPr wrap="square">
              <a:spAutoFit/>
            </a:bodyPr>
            <a:lstStyle/>
            <a:p>
              <a:pPr algn="l">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评审者：相关资深研究者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评审方式：2-5名来自相同或相关领域的研究者进行评审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对会议和期刊有不同的评审过程 </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对有些方面的评审标准（1-5分打分）：</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1. 研究工作和实验结果是否新颖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2. 实验结果是够具有影响力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3. 论文所用技术方法是否正确、可行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4. 论文是否清楚明白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5. 论文是否应该被录用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6. 你对自己的评审意见是否有信心  .</a:t>
              </a:r>
              <a:endPar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2"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论文的基本常识</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a:grpSpLocks noChangeAspect="1"/>
          </p:cNvGrpSpPr>
          <p:nvPr/>
        </p:nvGrpSpPr>
        <p:grpSpPr>
          <a:xfrm>
            <a:off x="1183640" y="1379855"/>
            <a:ext cx="1080000" cy="2379627"/>
            <a:chOff x="1864" y="2733"/>
            <a:chExt cx="2144" cy="4724"/>
          </a:xfrm>
        </p:grpSpPr>
        <p:sp>
          <p:nvSpPr>
            <p:cNvPr id="179" name="任意多边形 178"/>
            <p:cNvSpPr/>
            <p:nvPr/>
          </p:nvSpPr>
          <p:spPr bwMode="auto">
            <a:xfrm>
              <a:off x="1864" y="2733"/>
              <a:ext cx="2144" cy="4724"/>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6" name="组合 5"/>
            <p:cNvGrpSpPr/>
            <p:nvPr/>
          </p:nvGrpSpPr>
          <p:grpSpPr>
            <a:xfrm>
              <a:off x="1864" y="3048"/>
              <a:ext cx="900" cy="2666"/>
              <a:chOff x="2267202" y="1680422"/>
              <a:chExt cx="658423" cy="1949140"/>
            </a:xfrm>
            <a:solidFill>
              <a:schemeClr val="accent1"/>
            </a:solidFill>
          </p:grpSpPr>
          <p:sp>
            <p:nvSpPr>
              <p:cNvPr id="180" name="Freeform 37"/>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 name="组合 1"/>
              <p:cNvGrpSpPr/>
              <p:nvPr/>
            </p:nvGrpSpPr>
            <p:grpSpPr>
              <a:xfrm>
                <a:off x="2462290" y="2482548"/>
                <a:ext cx="165477" cy="344888"/>
                <a:chOff x="3505027" y="3162328"/>
                <a:chExt cx="165477" cy="344888"/>
              </a:xfrm>
              <a:grpFill/>
            </p:grpSpPr>
            <p:sp>
              <p:nvSpPr>
                <p:cNvPr id="186" name="Freeform 157"/>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7" name="Freeform 158"/>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209" name="组合 208"/>
            <p:cNvGrpSpPr/>
            <p:nvPr/>
          </p:nvGrpSpPr>
          <p:grpSpPr>
            <a:xfrm rot="0">
              <a:off x="2357" y="6398"/>
              <a:ext cx="679" cy="898"/>
              <a:chOff x="3883026" y="4608513"/>
              <a:chExt cx="452438" cy="598488"/>
            </a:xfrm>
            <a:solidFill>
              <a:schemeClr val="bg1"/>
            </a:solidFill>
          </p:grpSpPr>
          <p:sp>
            <p:nvSpPr>
              <p:cNvPr id="181" name="Freeform 138"/>
              <p:cNvSpPr>
                <a:spLocks noEditPoints="1"/>
              </p:cNvSpPr>
              <p:nvPr/>
            </p:nvSpPr>
            <p:spPr bwMode="auto">
              <a:xfrm>
                <a:off x="3883026" y="4760913"/>
                <a:ext cx="354013" cy="446088"/>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2" name="Freeform 139"/>
              <p:cNvSpPr>
                <a:spLocks noEditPoints="1"/>
              </p:cNvSpPr>
              <p:nvPr/>
            </p:nvSpPr>
            <p:spPr bwMode="auto">
              <a:xfrm>
                <a:off x="3973513" y="4791076"/>
                <a:ext cx="219075" cy="214313"/>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3" name="Freeform 140"/>
              <p:cNvSpPr>
                <a:spLocks noEditPoints="1"/>
              </p:cNvSpPr>
              <p:nvPr/>
            </p:nvSpPr>
            <p:spPr bwMode="auto">
              <a:xfrm>
                <a:off x="4102101" y="4608513"/>
                <a:ext cx="233363" cy="204788"/>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4" name="Rectangle 141"/>
              <p:cNvSpPr>
                <a:spLocks noChangeArrowheads="1"/>
              </p:cNvSpPr>
              <p:nvPr/>
            </p:nvSpPr>
            <p:spPr bwMode="auto">
              <a:xfrm>
                <a:off x="4156076" y="4664076"/>
                <a:ext cx="120650" cy="9525"/>
              </a:xfrm>
              <a:prstGeom prst="rect">
                <a:avLst/>
              </a:prstGeom>
              <a:grpFill/>
              <a:ln w="0">
                <a:noFill/>
                <a:prstDash val="solid"/>
                <a:miter lim="800000"/>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5" name="Rectangle 142"/>
              <p:cNvSpPr>
                <a:spLocks noChangeArrowheads="1"/>
              </p:cNvSpPr>
              <p:nvPr/>
            </p:nvSpPr>
            <p:spPr bwMode="auto">
              <a:xfrm>
                <a:off x="4156076" y="4705351"/>
                <a:ext cx="120650" cy="9525"/>
              </a:xfrm>
              <a:prstGeom prst="rect">
                <a:avLst/>
              </a:prstGeom>
              <a:grpFill/>
              <a:ln w="0">
                <a:noFill/>
                <a:prstDash val="solid"/>
                <a:miter lim="800000"/>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14" name="组合 13"/>
          <p:cNvGrpSpPr>
            <a:grpSpLocks noChangeAspect="1"/>
          </p:cNvGrpSpPr>
          <p:nvPr/>
        </p:nvGrpSpPr>
        <p:grpSpPr>
          <a:xfrm>
            <a:off x="4254500" y="1379855"/>
            <a:ext cx="1080000" cy="2379627"/>
            <a:chOff x="6700" y="2733"/>
            <a:chExt cx="2144" cy="4724"/>
          </a:xfrm>
        </p:grpSpPr>
        <p:sp>
          <p:nvSpPr>
            <p:cNvPr id="188" name="任意多边形 187"/>
            <p:cNvSpPr>
              <a:spLocks noChangeArrowheads="1"/>
            </p:cNvSpPr>
            <p:nvPr/>
          </p:nvSpPr>
          <p:spPr bwMode="auto">
            <a:xfrm>
              <a:off x="6700" y="2733"/>
              <a:ext cx="2144" cy="4724"/>
            </a:xfrm>
            <a:custGeom>
              <a:avLst/>
              <a:gdLst>
                <a:gd name="connsiteX0" fmla="*/ 238125 w 1428750"/>
                <a:gd name="connsiteY0" fmla="*/ 0 h 3148013"/>
                <a:gd name="connsiteX1" fmla="*/ 258762 w 1428750"/>
                <a:gd name="connsiteY1" fmla="*/ 0 h 3148013"/>
                <a:gd name="connsiteX2" fmla="*/ 258763 w 1428750"/>
                <a:gd name="connsiteY2" fmla="*/ 0 h 3148013"/>
                <a:gd name="connsiteX3" fmla="*/ 303212 w 1428750"/>
                <a:gd name="connsiteY3" fmla="*/ 0 h 3148013"/>
                <a:gd name="connsiteX4" fmla="*/ 346075 w 1428750"/>
                <a:gd name="connsiteY4" fmla="*/ 0 h 3148013"/>
                <a:gd name="connsiteX5" fmla="*/ 388937 w 1428750"/>
                <a:gd name="connsiteY5" fmla="*/ 0 h 3148013"/>
                <a:gd name="connsiteX6" fmla="*/ 388938 w 1428750"/>
                <a:gd name="connsiteY6" fmla="*/ 0 h 3148013"/>
                <a:gd name="connsiteX7" fmla="*/ 431800 w 1428750"/>
                <a:gd name="connsiteY7" fmla="*/ 0 h 3148013"/>
                <a:gd name="connsiteX8" fmla="*/ 476250 w 1428750"/>
                <a:gd name="connsiteY8" fmla="*/ 0 h 3148013"/>
                <a:gd name="connsiteX9" fmla="*/ 519112 w 1428750"/>
                <a:gd name="connsiteY9" fmla="*/ 0 h 3148013"/>
                <a:gd name="connsiteX10" fmla="*/ 519113 w 1428750"/>
                <a:gd name="connsiteY10" fmla="*/ 0 h 3148013"/>
                <a:gd name="connsiteX11" fmla="*/ 563562 w 1428750"/>
                <a:gd name="connsiteY11" fmla="*/ 0 h 3148013"/>
                <a:gd name="connsiteX12" fmla="*/ 606425 w 1428750"/>
                <a:gd name="connsiteY12" fmla="*/ 0 h 3148013"/>
                <a:gd name="connsiteX13" fmla="*/ 649287 w 1428750"/>
                <a:gd name="connsiteY13" fmla="*/ 0 h 3148013"/>
                <a:gd name="connsiteX14" fmla="*/ 649288 w 1428750"/>
                <a:gd name="connsiteY14" fmla="*/ 0 h 3148013"/>
                <a:gd name="connsiteX15" fmla="*/ 692150 w 1428750"/>
                <a:gd name="connsiteY15" fmla="*/ 0 h 3148013"/>
                <a:gd name="connsiteX16" fmla="*/ 735012 w 1428750"/>
                <a:gd name="connsiteY16" fmla="*/ 0 h 3148013"/>
                <a:gd name="connsiteX17" fmla="*/ 735013 w 1428750"/>
                <a:gd name="connsiteY17" fmla="*/ 0 h 3148013"/>
                <a:gd name="connsiteX18" fmla="*/ 777875 w 1428750"/>
                <a:gd name="connsiteY18" fmla="*/ 0 h 3148013"/>
                <a:gd name="connsiteX19" fmla="*/ 822325 w 1428750"/>
                <a:gd name="connsiteY19" fmla="*/ 0 h 3148013"/>
                <a:gd name="connsiteX20" fmla="*/ 866775 w 1428750"/>
                <a:gd name="connsiteY20" fmla="*/ 0 h 3148013"/>
                <a:gd name="connsiteX21" fmla="*/ 909637 w 1428750"/>
                <a:gd name="connsiteY21" fmla="*/ 0 h 3148013"/>
                <a:gd name="connsiteX22" fmla="*/ 909638 w 1428750"/>
                <a:gd name="connsiteY22" fmla="*/ 0 h 3148013"/>
                <a:gd name="connsiteX23" fmla="*/ 952500 w 1428750"/>
                <a:gd name="connsiteY23" fmla="*/ 0 h 3148013"/>
                <a:gd name="connsiteX24" fmla="*/ 990600 w 1428750"/>
                <a:gd name="connsiteY24" fmla="*/ 0 h 3148013"/>
                <a:gd name="connsiteX25" fmla="*/ 995362 w 1428750"/>
                <a:gd name="connsiteY25" fmla="*/ 0 h 3148013"/>
                <a:gd name="connsiteX26" fmla="*/ 995363 w 1428750"/>
                <a:gd name="connsiteY26" fmla="*/ 0 h 3148013"/>
                <a:gd name="connsiteX27" fmla="*/ 995363 w 1428750"/>
                <a:gd name="connsiteY27" fmla="*/ 0 h 3148013"/>
                <a:gd name="connsiteX28" fmla="*/ 1038225 w 1428750"/>
                <a:gd name="connsiteY28" fmla="*/ 4762 h 3148013"/>
                <a:gd name="connsiteX29" fmla="*/ 1038225 w 1428750"/>
                <a:gd name="connsiteY29" fmla="*/ 4762 h 3148013"/>
                <a:gd name="connsiteX30" fmla="*/ 1081088 w 1428750"/>
                <a:gd name="connsiteY30" fmla="*/ 15874 h 3148013"/>
                <a:gd name="connsiteX31" fmla="*/ 1081088 w 1428750"/>
                <a:gd name="connsiteY31" fmla="*/ 15875 h 3148013"/>
                <a:gd name="connsiteX32" fmla="*/ 1082674 w 1428750"/>
                <a:gd name="connsiteY32" fmla="*/ 15875 h 3148013"/>
                <a:gd name="connsiteX33" fmla="*/ 1123950 w 1428750"/>
                <a:gd name="connsiteY33" fmla="*/ 34925 h 3148013"/>
                <a:gd name="connsiteX34" fmla="*/ 1123950 w 1428750"/>
                <a:gd name="connsiteY34" fmla="*/ 36512 h 3148013"/>
                <a:gd name="connsiteX35" fmla="*/ 1158875 w 1428750"/>
                <a:gd name="connsiteY35" fmla="*/ 60324 h 3148013"/>
                <a:gd name="connsiteX36" fmla="*/ 1169988 w 1428750"/>
                <a:gd name="connsiteY36" fmla="*/ 71437 h 3148013"/>
                <a:gd name="connsiteX37" fmla="*/ 1169988 w 1428750"/>
                <a:gd name="connsiteY37" fmla="*/ 71438 h 3148013"/>
                <a:gd name="connsiteX38" fmla="*/ 1189037 w 1428750"/>
                <a:gd name="connsiteY38" fmla="*/ 92074 h 3148013"/>
                <a:gd name="connsiteX39" fmla="*/ 1211262 w 1428750"/>
                <a:gd name="connsiteY39" fmla="*/ 128587 h 3148013"/>
                <a:gd name="connsiteX40" fmla="*/ 1212850 w 1428750"/>
                <a:gd name="connsiteY40" fmla="*/ 131762 h 3148013"/>
                <a:gd name="connsiteX41" fmla="*/ 1223962 w 1428750"/>
                <a:gd name="connsiteY41" fmla="*/ 166687 h 3148013"/>
                <a:gd name="connsiteX42" fmla="*/ 1230312 w 1428750"/>
                <a:gd name="connsiteY42" fmla="*/ 209549 h 3148013"/>
                <a:gd name="connsiteX43" fmla="*/ 1230312 w 1428750"/>
                <a:gd name="connsiteY43" fmla="*/ 617537 h 3148013"/>
                <a:gd name="connsiteX44" fmla="*/ 1255713 w 1428750"/>
                <a:gd name="connsiteY44" fmla="*/ 636587 h 3148013"/>
                <a:gd name="connsiteX45" fmla="*/ 1255713 w 1428750"/>
                <a:gd name="connsiteY45" fmla="*/ 636588 h 3148013"/>
                <a:gd name="connsiteX46" fmla="*/ 1298575 w 1428750"/>
                <a:gd name="connsiteY46" fmla="*/ 669924 h 3148013"/>
                <a:gd name="connsiteX47" fmla="*/ 1298575 w 1428750"/>
                <a:gd name="connsiteY47" fmla="*/ 669925 h 3148013"/>
                <a:gd name="connsiteX48" fmla="*/ 1341438 w 1428750"/>
                <a:gd name="connsiteY48" fmla="*/ 703262 h 3148013"/>
                <a:gd name="connsiteX49" fmla="*/ 1341438 w 1428750"/>
                <a:gd name="connsiteY49" fmla="*/ 703263 h 3148013"/>
                <a:gd name="connsiteX50" fmla="*/ 1384300 w 1428750"/>
                <a:gd name="connsiteY50" fmla="*/ 735012 h 3148013"/>
                <a:gd name="connsiteX51" fmla="*/ 1411288 w 1428750"/>
                <a:gd name="connsiteY51" fmla="*/ 755649 h 3148013"/>
                <a:gd name="connsiteX52" fmla="*/ 1423988 w 1428750"/>
                <a:gd name="connsiteY52" fmla="*/ 769937 h 3148013"/>
                <a:gd name="connsiteX53" fmla="*/ 1427163 w 1428750"/>
                <a:gd name="connsiteY53" fmla="*/ 787400 h 3148013"/>
                <a:gd name="connsiteX54" fmla="*/ 1427163 w 1428750"/>
                <a:gd name="connsiteY54" fmla="*/ 787400 h 3148013"/>
                <a:gd name="connsiteX55" fmla="*/ 1428750 w 1428750"/>
                <a:gd name="connsiteY55" fmla="*/ 787400 h 3148013"/>
                <a:gd name="connsiteX56" fmla="*/ 1428750 w 1428750"/>
                <a:gd name="connsiteY56" fmla="*/ 788988 h 3148013"/>
                <a:gd name="connsiteX57" fmla="*/ 1427162 w 1428750"/>
                <a:gd name="connsiteY57" fmla="*/ 788988 h 3148013"/>
                <a:gd name="connsiteX58" fmla="*/ 1427162 w 1428750"/>
                <a:gd name="connsiteY58" fmla="*/ 787405 h 3148013"/>
                <a:gd name="connsiteX59" fmla="*/ 1423988 w 1428750"/>
                <a:gd name="connsiteY59" fmla="*/ 803275 h 3148013"/>
                <a:gd name="connsiteX60" fmla="*/ 1411288 w 1428750"/>
                <a:gd name="connsiteY60" fmla="*/ 817563 h 3148013"/>
                <a:gd name="connsiteX61" fmla="*/ 1384300 w 1428750"/>
                <a:gd name="connsiteY61" fmla="*/ 838200 h 3148013"/>
                <a:gd name="connsiteX62" fmla="*/ 1384300 w 1428750"/>
                <a:gd name="connsiteY62" fmla="*/ 838200 h 3148013"/>
                <a:gd name="connsiteX63" fmla="*/ 1341438 w 1428750"/>
                <a:gd name="connsiteY63" fmla="*/ 871536 h 3148013"/>
                <a:gd name="connsiteX64" fmla="*/ 1341438 w 1428750"/>
                <a:gd name="connsiteY64" fmla="*/ 871538 h 3148013"/>
                <a:gd name="connsiteX65" fmla="*/ 1298575 w 1428750"/>
                <a:gd name="connsiteY65" fmla="*/ 904875 h 3148013"/>
                <a:gd name="connsiteX66" fmla="*/ 1255713 w 1428750"/>
                <a:gd name="connsiteY66" fmla="*/ 936624 h 3148013"/>
                <a:gd name="connsiteX67" fmla="*/ 1255713 w 1428750"/>
                <a:gd name="connsiteY67" fmla="*/ 936625 h 3148013"/>
                <a:gd name="connsiteX68" fmla="*/ 1230312 w 1428750"/>
                <a:gd name="connsiteY68" fmla="*/ 955675 h 3148013"/>
                <a:gd name="connsiteX69" fmla="*/ 1230312 w 1428750"/>
                <a:gd name="connsiteY69" fmla="*/ 2940050 h 3148013"/>
                <a:gd name="connsiteX70" fmla="*/ 1223962 w 1428750"/>
                <a:gd name="connsiteY70" fmla="*/ 2982913 h 3148013"/>
                <a:gd name="connsiteX71" fmla="*/ 1212850 w 1428750"/>
                <a:gd name="connsiteY71" fmla="*/ 3016250 h 3148013"/>
                <a:gd name="connsiteX72" fmla="*/ 1211262 w 1428750"/>
                <a:gd name="connsiteY72" fmla="*/ 3021013 h 3148013"/>
                <a:gd name="connsiteX73" fmla="*/ 1189037 w 1428750"/>
                <a:gd name="connsiteY73" fmla="*/ 3055938 h 3148013"/>
                <a:gd name="connsiteX74" fmla="*/ 1169988 w 1428750"/>
                <a:gd name="connsiteY74" fmla="*/ 3076574 h 3148013"/>
                <a:gd name="connsiteX75" fmla="*/ 1169988 w 1428750"/>
                <a:gd name="connsiteY75" fmla="*/ 3076575 h 3148013"/>
                <a:gd name="connsiteX76" fmla="*/ 1158875 w 1428750"/>
                <a:gd name="connsiteY76" fmla="*/ 3087688 h 3148013"/>
                <a:gd name="connsiteX77" fmla="*/ 1123950 w 1428750"/>
                <a:gd name="connsiteY77" fmla="*/ 3111500 h 3148013"/>
                <a:gd name="connsiteX78" fmla="*/ 1123950 w 1428750"/>
                <a:gd name="connsiteY78" fmla="*/ 3111501 h 3148013"/>
                <a:gd name="connsiteX79" fmla="*/ 1123950 w 1428750"/>
                <a:gd name="connsiteY79" fmla="*/ 3113088 h 3148013"/>
                <a:gd name="connsiteX80" fmla="*/ 1082674 w 1428750"/>
                <a:gd name="connsiteY80" fmla="*/ 3132138 h 3148013"/>
                <a:gd name="connsiteX81" fmla="*/ 1081087 w 1428750"/>
                <a:gd name="connsiteY81" fmla="*/ 3132138 h 3148013"/>
                <a:gd name="connsiteX82" fmla="*/ 1081087 w 1428750"/>
                <a:gd name="connsiteY82" fmla="*/ 3132138 h 3148013"/>
                <a:gd name="connsiteX83" fmla="*/ 1038225 w 1428750"/>
                <a:gd name="connsiteY83" fmla="*/ 3144837 h 3148013"/>
                <a:gd name="connsiteX84" fmla="*/ 1038225 w 1428750"/>
                <a:gd name="connsiteY84" fmla="*/ 3144838 h 3148013"/>
                <a:gd name="connsiteX85" fmla="*/ 995363 w 1428750"/>
                <a:gd name="connsiteY85" fmla="*/ 3148013 h 3148013"/>
                <a:gd name="connsiteX86" fmla="*/ 995362 w 1428750"/>
                <a:gd name="connsiteY86" fmla="*/ 3148013 h 3148013"/>
                <a:gd name="connsiteX87" fmla="*/ 990600 w 1428750"/>
                <a:gd name="connsiteY87" fmla="*/ 3148013 h 3148013"/>
                <a:gd name="connsiteX88" fmla="*/ 952500 w 1428750"/>
                <a:gd name="connsiteY88" fmla="*/ 3148013 h 3148013"/>
                <a:gd name="connsiteX89" fmla="*/ 909638 w 1428750"/>
                <a:gd name="connsiteY89" fmla="*/ 3148013 h 3148013"/>
                <a:gd name="connsiteX90" fmla="*/ 909637 w 1428750"/>
                <a:gd name="connsiteY90" fmla="*/ 3148013 h 3148013"/>
                <a:gd name="connsiteX91" fmla="*/ 866775 w 1428750"/>
                <a:gd name="connsiteY91" fmla="*/ 3148013 h 3148013"/>
                <a:gd name="connsiteX92" fmla="*/ 822325 w 1428750"/>
                <a:gd name="connsiteY92" fmla="*/ 3148013 h 3148013"/>
                <a:gd name="connsiteX93" fmla="*/ 777875 w 1428750"/>
                <a:gd name="connsiteY93" fmla="*/ 3148013 h 3148013"/>
                <a:gd name="connsiteX94" fmla="*/ 735013 w 1428750"/>
                <a:gd name="connsiteY94" fmla="*/ 3148013 h 3148013"/>
                <a:gd name="connsiteX95" fmla="*/ 735012 w 1428750"/>
                <a:gd name="connsiteY95" fmla="*/ 3148013 h 3148013"/>
                <a:gd name="connsiteX96" fmla="*/ 692150 w 1428750"/>
                <a:gd name="connsiteY96" fmla="*/ 3148013 h 3148013"/>
                <a:gd name="connsiteX97" fmla="*/ 649288 w 1428750"/>
                <a:gd name="connsiteY97" fmla="*/ 3148013 h 3148013"/>
                <a:gd name="connsiteX98" fmla="*/ 649287 w 1428750"/>
                <a:gd name="connsiteY98" fmla="*/ 3148013 h 3148013"/>
                <a:gd name="connsiteX99" fmla="*/ 606425 w 1428750"/>
                <a:gd name="connsiteY99" fmla="*/ 3148013 h 3148013"/>
                <a:gd name="connsiteX100" fmla="*/ 563562 w 1428750"/>
                <a:gd name="connsiteY100" fmla="*/ 3148013 h 3148013"/>
                <a:gd name="connsiteX101" fmla="*/ 519113 w 1428750"/>
                <a:gd name="connsiteY101" fmla="*/ 3148013 h 3148013"/>
                <a:gd name="connsiteX102" fmla="*/ 519112 w 1428750"/>
                <a:gd name="connsiteY102" fmla="*/ 3148013 h 3148013"/>
                <a:gd name="connsiteX103" fmla="*/ 476250 w 1428750"/>
                <a:gd name="connsiteY103" fmla="*/ 3148013 h 3148013"/>
                <a:gd name="connsiteX104" fmla="*/ 431800 w 1428750"/>
                <a:gd name="connsiteY104" fmla="*/ 3148013 h 3148013"/>
                <a:gd name="connsiteX105" fmla="*/ 388938 w 1428750"/>
                <a:gd name="connsiteY105" fmla="*/ 3148013 h 3148013"/>
                <a:gd name="connsiteX106" fmla="*/ 388937 w 1428750"/>
                <a:gd name="connsiteY106" fmla="*/ 3148013 h 3148013"/>
                <a:gd name="connsiteX107" fmla="*/ 346075 w 1428750"/>
                <a:gd name="connsiteY107" fmla="*/ 3148013 h 3148013"/>
                <a:gd name="connsiteX108" fmla="*/ 303212 w 1428750"/>
                <a:gd name="connsiteY108" fmla="*/ 3148013 h 3148013"/>
                <a:gd name="connsiteX109" fmla="*/ 258763 w 1428750"/>
                <a:gd name="connsiteY109" fmla="*/ 3148013 h 3148013"/>
                <a:gd name="connsiteX110" fmla="*/ 258762 w 1428750"/>
                <a:gd name="connsiteY110" fmla="*/ 3148013 h 3148013"/>
                <a:gd name="connsiteX111" fmla="*/ 238125 w 1428750"/>
                <a:gd name="connsiteY111" fmla="*/ 3148013 h 3148013"/>
                <a:gd name="connsiteX112" fmla="*/ 215900 w 1428750"/>
                <a:gd name="connsiteY112" fmla="*/ 3146426 h 3148013"/>
                <a:gd name="connsiteX113" fmla="*/ 215900 w 1428750"/>
                <a:gd name="connsiteY113" fmla="*/ 3146425 h 3148013"/>
                <a:gd name="connsiteX114" fmla="*/ 190499 w 1428750"/>
                <a:gd name="connsiteY114" fmla="*/ 3144838 h 3148013"/>
                <a:gd name="connsiteX115" fmla="*/ 173037 w 1428750"/>
                <a:gd name="connsiteY115" fmla="*/ 3140075 h 3148013"/>
                <a:gd name="connsiteX116" fmla="*/ 173037 w 1428750"/>
                <a:gd name="connsiteY116" fmla="*/ 3140075 h 3148013"/>
                <a:gd name="connsiteX117" fmla="*/ 146050 w 1428750"/>
                <a:gd name="connsiteY117" fmla="*/ 3132138 h 3148013"/>
                <a:gd name="connsiteX118" fmla="*/ 130175 w 1428750"/>
                <a:gd name="connsiteY118" fmla="*/ 3124200 h 3148013"/>
                <a:gd name="connsiteX119" fmla="*/ 106362 w 1428750"/>
                <a:gd name="connsiteY119" fmla="*/ 3113088 h 3148013"/>
                <a:gd name="connsiteX120" fmla="*/ 85725 w 1428750"/>
                <a:gd name="connsiteY120" fmla="*/ 3100388 h 3148013"/>
                <a:gd name="connsiteX121" fmla="*/ 85725 w 1428750"/>
                <a:gd name="connsiteY121" fmla="*/ 3100387 h 3148013"/>
                <a:gd name="connsiteX122" fmla="*/ 69850 w 1428750"/>
                <a:gd name="connsiteY122" fmla="*/ 3087687 h 3148013"/>
                <a:gd name="connsiteX123" fmla="*/ 42862 w 1428750"/>
                <a:gd name="connsiteY123" fmla="*/ 3059112 h 3148013"/>
                <a:gd name="connsiteX124" fmla="*/ 42862 w 1428750"/>
                <a:gd name="connsiteY124" fmla="*/ 3059110 h 3148013"/>
                <a:gd name="connsiteX125" fmla="*/ 41275 w 1428750"/>
                <a:gd name="connsiteY125" fmla="*/ 3055937 h 3148013"/>
                <a:gd name="connsiteX126" fmla="*/ 19050 w 1428750"/>
                <a:gd name="connsiteY126" fmla="*/ 3021012 h 3148013"/>
                <a:gd name="connsiteX127" fmla="*/ 4762 w 1428750"/>
                <a:gd name="connsiteY127" fmla="*/ 2982912 h 3148013"/>
                <a:gd name="connsiteX128" fmla="*/ 0 w 1428750"/>
                <a:gd name="connsiteY128" fmla="*/ 2940050 h 3148013"/>
                <a:gd name="connsiteX129" fmla="*/ 0 w 1428750"/>
                <a:gd name="connsiteY129" fmla="*/ 1049337 h 3148013"/>
                <a:gd name="connsiteX130" fmla="*/ 0 w 1428750"/>
                <a:gd name="connsiteY130" fmla="*/ 209549 h 3148013"/>
                <a:gd name="connsiteX131" fmla="*/ 4762 w 1428750"/>
                <a:gd name="connsiteY131" fmla="*/ 166687 h 3148013"/>
                <a:gd name="connsiteX132" fmla="*/ 19050 w 1428750"/>
                <a:gd name="connsiteY132" fmla="*/ 128587 h 3148013"/>
                <a:gd name="connsiteX133" fmla="*/ 41275 w 1428750"/>
                <a:gd name="connsiteY133" fmla="*/ 92074 h 3148013"/>
                <a:gd name="connsiteX134" fmla="*/ 42862 w 1428750"/>
                <a:gd name="connsiteY134" fmla="*/ 90488 h 3148013"/>
                <a:gd name="connsiteX135" fmla="*/ 42862 w 1428750"/>
                <a:gd name="connsiteY135" fmla="*/ 90487 h 3148013"/>
                <a:gd name="connsiteX136" fmla="*/ 69850 w 1428750"/>
                <a:gd name="connsiteY136" fmla="*/ 60324 h 3148013"/>
                <a:gd name="connsiteX137" fmla="*/ 85725 w 1428750"/>
                <a:gd name="connsiteY137" fmla="*/ 49212 h 3148013"/>
                <a:gd name="connsiteX138" fmla="*/ 85725 w 1428750"/>
                <a:gd name="connsiteY138" fmla="*/ 49212 h 3148013"/>
                <a:gd name="connsiteX139" fmla="*/ 106362 w 1428750"/>
                <a:gd name="connsiteY139" fmla="*/ 34925 h 3148013"/>
                <a:gd name="connsiteX140" fmla="*/ 130175 w 1428750"/>
                <a:gd name="connsiteY140" fmla="*/ 25400 h 3148013"/>
                <a:gd name="connsiteX141" fmla="*/ 146050 w 1428750"/>
                <a:gd name="connsiteY141" fmla="*/ 15875 h 3148013"/>
                <a:gd name="connsiteX142" fmla="*/ 173037 w 1428750"/>
                <a:gd name="connsiteY142" fmla="*/ 9525 h 3148013"/>
                <a:gd name="connsiteX143" fmla="*/ 173037 w 1428750"/>
                <a:gd name="connsiteY143" fmla="*/ 9525 h 3148013"/>
                <a:gd name="connsiteX144" fmla="*/ 190499 w 1428750"/>
                <a:gd name="connsiteY144" fmla="*/ 4762 h 3148013"/>
                <a:gd name="connsiteX145" fmla="*/ 215900 w 1428750"/>
                <a:gd name="connsiteY145"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28750" h="3148013">
                  <a:moveTo>
                    <a:pt x="238125" y="0"/>
                  </a:moveTo>
                  <a:lnTo>
                    <a:pt x="258762" y="0"/>
                  </a:lnTo>
                  <a:lnTo>
                    <a:pt x="258763" y="0"/>
                  </a:lnTo>
                  <a:lnTo>
                    <a:pt x="303212" y="0"/>
                  </a:lnTo>
                  <a:lnTo>
                    <a:pt x="346075" y="0"/>
                  </a:lnTo>
                  <a:lnTo>
                    <a:pt x="388937" y="0"/>
                  </a:lnTo>
                  <a:lnTo>
                    <a:pt x="388938" y="0"/>
                  </a:lnTo>
                  <a:lnTo>
                    <a:pt x="431800" y="0"/>
                  </a:lnTo>
                  <a:lnTo>
                    <a:pt x="476250" y="0"/>
                  </a:lnTo>
                  <a:lnTo>
                    <a:pt x="519112" y="0"/>
                  </a:lnTo>
                  <a:lnTo>
                    <a:pt x="519113" y="0"/>
                  </a:lnTo>
                  <a:lnTo>
                    <a:pt x="563562" y="0"/>
                  </a:lnTo>
                  <a:lnTo>
                    <a:pt x="606425" y="0"/>
                  </a:lnTo>
                  <a:lnTo>
                    <a:pt x="649287" y="0"/>
                  </a:lnTo>
                  <a:lnTo>
                    <a:pt x="649288" y="0"/>
                  </a:lnTo>
                  <a:lnTo>
                    <a:pt x="692150" y="0"/>
                  </a:lnTo>
                  <a:lnTo>
                    <a:pt x="735012" y="0"/>
                  </a:lnTo>
                  <a:lnTo>
                    <a:pt x="735013" y="0"/>
                  </a:lnTo>
                  <a:lnTo>
                    <a:pt x="777875" y="0"/>
                  </a:lnTo>
                  <a:lnTo>
                    <a:pt x="822325" y="0"/>
                  </a:lnTo>
                  <a:lnTo>
                    <a:pt x="866775" y="0"/>
                  </a:lnTo>
                  <a:lnTo>
                    <a:pt x="909637" y="0"/>
                  </a:lnTo>
                  <a:lnTo>
                    <a:pt x="909638" y="0"/>
                  </a:lnTo>
                  <a:lnTo>
                    <a:pt x="952500" y="0"/>
                  </a:lnTo>
                  <a:lnTo>
                    <a:pt x="990600" y="0"/>
                  </a:lnTo>
                  <a:lnTo>
                    <a:pt x="995362" y="0"/>
                  </a:lnTo>
                  <a:lnTo>
                    <a:pt x="995363" y="0"/>
                  </a:lnTo>
                  <a:lnTo>
                    <a:pt x="995363" y="0"/>
                  </a:lnTo>
                  <a:lnTo>
                    <a:pt x="1038225" y="4762"/>
                  </a:lnTo>
                  <a:lnTo>
                    <a:pt x="1038225" y="4762"/>
                  </a:lnTo>
                  <a:lnTo>
                    <a:pt x="1081088" y="15874"/>
                  </a:lnTo>
                  <a:lnTo>
                    <a:pt x="1081088" y="15875"/>
                  </a:lnTo>
                  <a:lnTo>
                    <a:pt x="1082674" y="15875"/>
                  </a:lnTo>
                  <a:lnTo>
                    <a:pt x="1123950" y="34925"/>
                  </a:lnTo>
                  <a:lnTo>
                    <a:pt x="1123950" y="36512"/>
                  </a:lnTo>
                  <a:lnTo>
                    <a:pt x="1158875" y="60324"/>
                  </a:lnTo>
                  <a:lnTo>
                    <a:pt x="1169988" y="71437"/>
                  </a:lnTo>
                  <a:lnTo>
                    <a:pt x="1169988" y="71438"/>
                  </a:lnTo>
                  <a:lnTo>
                    <a:pt x="1189037" y="92074"/>
                  </a:lnTo>
                  <a:lnTo>
                    <a:pt x="1211262" y="128587"/>
                  </a:lnTo>
                  <a:lnTo>
                    <a:pt x="1212850" y="131762"/>
                  </a:lnTo>
                  <a:lnTo>
                    <a:pt x="1223962" y="166687"/>
                  </a:lnTo>
                  <a:lnTo>
                    <a:pt x="1230312" y="209549"/>
                  </a:lnTo>
                  <a:lnTo>
                    <a:pt x="1230312" y="617537"/>
                  </a:lnTo>
                  <a:lnTo>
                    <a:pt x="1255713" y="636587"/>
                  </a:lnTo>
                  <a:lnTo>
                    <a:pt x="1255713" y="636588"/>
                  </a:lnTo>
                  <a:lnTo>
                    <a:pt x="1298575" y="669924"/>
                  </a:lnTo>
                  <a:lnTo>
                    <a:pt x="1298575" y="669925"/>
                  </a:lnTo>
                  <a:lnTo>
                    <a:pt x="1341438" y="703262"/>
                  </a:lnTo>
                  <a:lnTo>
                    <a:pt x="1341438" y="703263"/>
                  </a:lnTo>
                  <a:lnTo>
                    <a:pt x="1384300" y="735012"/>
                  </a:lnTo>
                  <a:lnTo>
                    <a:pt x="1411288" y="755649"/>
                  </a:lnTo>
                  <a:lnTo>
                    <a:pt x="1423988" y="769937"/>
                  </a:lnTo>
                  <a:lnTo>
                    <a:pt x="1427163" y="787400"/>
                  </a:lnTo>
                  <a:lnTo>
                    <a:pt x="1427163" y="787400"/>
                  </a:lnTo>
                  <a:lnTo>
                    <a:pt x="1428750" y="787400"/>
                  </a:lnTo>
                  <a:lnTo>
                    <a:pt x="1428750" y="788988"/>
                  </a:lnTo>
                  <a:lnTo>
                    <a:pt x="1427162" y="788988"/>
                  </a:lnTo>
                  <a:lnTo>
                    <a:pt x="1427162" y="787405"/>
                  </a:lnTo>
                  <a:lnTo>
                    <a:pt x="1423988" y="803275"/>
                  </a:lnTo>
                  <a:lnTo>
                    <a:pt x="1411288" y="817563"/>
                  </a:lnTo>
                  <a:lnTo>
                    <a:pt x="1384300" y="838200"/>
                  </a:lnTo>
                  <a:lnTo>
                    <a:pt x="1384300" y="838200"/>
                  </a:lnTo>
                  <a:lnTo>
                    <a:pt x="1341438" y="871536"/>
                  </a:lnTo>
                  <a:lnTo>
                    <a:pt x="1341438" y="871538"/>
                  </a:lnTo>
                  <a:lnTo>
                    <a:pt x="1298575" y="904875"/>
                  </a:lnTo>
                  <a:lnTo>
                    <a:pt x="1255713" y="936624"/>
                  </a:lnTo>
                  <a:lnTo>
                    <a:pt x="1255713" y="936625"/>
                  </a:lnTo>
                  <a:lnTo>
                    <a:pt x="1230312" y="955675"/>
                  </a:lnTo>
                  <a:lnTo>
                    <a:pt x="1230312" y="2940050"/>
                  </a:lnTo>
                  <a:lnTo>
                    <a:pt x="1223962" y="2982913"/>
                  </a:lnTo>
                  <a:lnTo>
                    <a:pt x="1212850" y="3016250"/>
                  </a:lnTo>
                  <a:lnTo>
                    <a:pt x="1211262" y="3021013"/>
                  </a:lnTo>
                  <a:lnTo>
                    <a:pt x="1189037" y="3055938"/>
                  </a:lnTo>
                  <a:lnTo>
                    <a:pt x="1169988" y="3076574"/>
                  </a:lnTo>
                  <a:lnTo>
                    <a:pt x="1169988" y="3076575"/>
                  </a:lnTo>
                  <a:lnTo>
                    <a:pt x="1158875" y="3087688"/>
                  </a:lnTo>
                  <a:lnTo>
                    <a:pt x="1123950" y="3111500"/>
                  </a:lnTo>
                  <a:lnTo>
                    <a:pt x="1123950" y="3111501"/>
                  </a:lnTo>
                  <a:lnTo>
                    <a:pt x="1123950" y="3113088"/>
                  </a:lnTo>
                  <a:lnTo>
                    <a:pt x="1082674" y="3132138"/>
                  </a:lnTo>
                  <a:lnTo>
                    <a:pt x="1081087" y="3132138"/>
                  </a:lnTo>
                  <a:lnTo>
                    <a:pt x="1081087" y="3132138"/>
                  </a:lnTo>
                  <a:lnTo>
                    <a:pt x="1038225" y="3144837"/>
                  </a:lnTo>
                  <a:lnTo>
                    <a:pt x="1038225" y="3144838"/>
                  </a:lnTo>
                  <a:lnTo>
                    <a:pt x="995363" y="3148013"/>
                  </a:lnTo>
                  <a:lnTo>
                    <a:pt x="995362" y="3148013"/>
                  </a:lnTo>
                  <a:lnTo>
                    <a:pt x="990600" y="3148013"/>
                  </a:lnTo>
                  <a:lnTo>
                    <a:pt x="952500" y="3148013"/>
                  </a:lnTo>
                  <a:lnTo>
                    <a:pt x="909638" y="3148013"/>
                  </a:lnTo>
                  <a:lnTo>
                    <a:pt x="909637" y="3148013"/>
                  </a:lnTo>
                  <a:lnTo>
                    <a:pt x="866775" y="3148013"/>
                  </a:lnTo>
                  <a:lnTo>
                    <a:pt x="822325" y="3148013"/>
                  </a:lnTo>
                  <a:lnTo>
                    <a:pt x="777875" y="3148013"/>
                  </a:lnTo>
                  <a:lnTo>
                    <a:pt x="735013" y="3148013"/>
                  </a:lnTo>
                  <a:lnTo>
                    <a:pt x="735012" y="3148013"/>
                  </a:lnTo>
                  <a:lnTo>
                    <a:pt x="692150" y="3148013"/>
                  </a:lnTo>
                  <a:lnTo>
                    <a:pt x="649288" y="3148013"/>
                  </a:lnTo>
                  <a:lnTo>
                    <a:pt x="649287" y="3148013"/>
                  </a:lnTo>
                  <a:lnTo>
                    <a:pt x="606425" y="3148013"/>
                  </a:lnTo>
                  <a:lnTo>
                    <a:pt x="563562" y="3148013"/>
                  </a:lnTo>
                  <a:lnTo>
                    <a:pt x="519113" y="3148013"/>
                  </a:lnTo>
                  <a:lnTo>
                    <a:pt x="519112" y="3148013"/>
                  </a:lnTo>
                  <a:lnTo>
                    <a:pt x="476250" y="3148013"/>
                  </a:lnTo>
                  <a:lnTo>
                    <a:pt x="431800" y="3148013"/>
                  </a:lnTo>
                  <a:lnTo>
                    <a:pt x="388938" y="3148013"/>
                  </a:lnTo>
                  <a:lnTo>
                    <a:pt x="388937" y="3148013"/>
                  </a:lnTo>
                  <a:lnTo>
                    <a:pt x="346075" y="3148013"/>
                  </a:lnTo>
                  <a:lnTo>
                    <a:pt x="303212" y="3148013"/>
                  </a:lnTo>
                  <a:lnTo>
                    <a:pt x="258763" y="3148013"/>
                  </a:lnTo>
                  <a:lnTo>
                    <a:pt x="258762" y="3148013"/>
                  </a:lnTo>
                  <a:lnTo>
                    <a:pt x="238125" y="3148013"/>
                  </a:lnTo>
                  <a:lnTo>
                    <a:pt x="215900" y="3146426"/>
                  </a:lnTo>
                  <a:lnTo>
                    <a:pt x="215900" y="3146425"/>
                  </a:lnTo>
                  <a:lnTo>
                    <a:pt x="190499" y="3144838"/>
                  </a:lnTo>
                  <a:lnTo>
                    <a:pt x="173037" y="3140075"/>
                  </a:lnTo>
                  <a:lnTo>
                    <a:pt x="173037" y="3140075"/>
                  </a:lnTo>
                  <a:lnTo>
                    <a:pt x="146050" y="3132138"/>
                  </a:lnTo>
                  <a:lnTo>
                    <a:pt x="130175" y="3124200"/>
                  </a:lnTo>
                  <a:lnTo>
                    <a:pt x="106362" y="3113088"/>
                  </a:lnTo>
                  <a:lnTo>
                    <a:pt x="85725" y="3100388"/>
                  </a:lnTo>
                  <a:lnTo>
                    <a:pt x="85725" y="3100387"/>
                  </a:lnTo>
                  <a:lnTo>
                    <a:pt x="69850" y="3087687"/>
                  </a:lnTo>
                  <a:lnTo>
                    <a:pt x="42862" y="3059112"/>
                  </a:lnTo>
                  <a:lnTo>
                    <a:pt x="42862" y="3059110"/>
                  </a:lnTo>
                  <a:lnTo>
                    <a:pt x="41275" y="3055937"/>
                  </a:lnTo>
                  <a:lnTo>
                    <a:pt x="19050" y="3021012"/>
                  </a:lnTo>
                  <a:lnTo>
                    <a:pt x="4762" y="2982912"/>
                  </a:lnTo>
                  <a:lnTo>
                    <a:pt x="0" y="2940050"/>
                  </a:lnTo>
                  <a:lnTo>
                    <a:pt x="0" y="1049337"/>
                  </a:lnTo>
                  <a:lnTo>
                    <a:pt x="0" y="209549"/>
                  </a:lnTo>
                  <a:lnTo>
                    <a:pt x="4762" y="166687"/>
                  </a:lnTo>
                  <a:lnTo>
                    <a:pt x="19050" y="128587"/>
                  </a:lnTo>
                  <a:lnTo>
                    <a:pt x="41275" y="92074"/>
                  </a:lnTo>
                  <a:lnTo>
                    <a:pt x="42862" y="90488"/>
                  </a:lnTo>
                  <a:lnTo>
                    <a:pt x="42862" y="90487"/>
                  </a:lnTo>
                  <a:lnTo>
                    <a:pt x="69850" y="60324"/>
                  </a:lnTo>
                  <a:lnTo>
                    <a:pt x="85725" y="49212"/>
                  </a:lnTo>
                  <a:lnTo>
                    <a:pt x="85725" y="49212"/>
                  </a:lnTo>
                  <a:lnTo>
                    <a:pt x="106362" y="34925"/>
                  </a:lnTo>
                  <a:lnTo>
                    <a:pt x="130175" y="25400"/>
                  </a:lnTo>
                  <a:lnTo>
                    <a:pt x="146050" y="15875"/>
                  </a:lnTo>
                  <a:lnTo>
                    <a:pt x="173037" y="9525"/>
                  </a:lnTo>
                  <a:lnTo>
                    <a:pt x="173037" y="9525"/>
                  </a:lnTo>
                  <a:lnTo>
                    <a:pt x="190499" y="4762"/>
                  </a:lnTo>
                  <a:lnTo>
                    <a:pt x="215900" y="3175"/>
                  </a:lnTo>
                  <a:close/>
                </a:path>
              </a:pathLst>
            </a:custGeom>
            <a:solidFill>
              <a:schemeClr val="accent2"/>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7" name="组合 6"/>
            <p:cNvGrpSpPr/>
            <p:nvPr/>
          </p:nvGrpSpPr>
          <p:grpSpPr>
            <a:xfrm>
              <a:off x="6700" y="3048"/>
              <a:ext cx="898" cy="2666"/>
              <a:chOff x="4585650" y="1680422"/>
              <a:chExt cx="656681" cy="1949140"/>
            </a:xfrm>
            <a:solidFill>
              <a:schemeClr val="accent2"/>
            </a:solidFill>
          </p:grpSpPr>
          <p:sp>
            <p:nvSpPr>
              <p:cNvPr id="189" name="Freeform 72"/>
              <p:cNvSpPr/>
              <p:nvPr/>
            </p:nvSpPr>
            <p:spPr bwMode="auto">
              <a:xfrm>
                <a:off x="4585650" y="1680422"/>
                <a:ext cx="656681" cy="1949140"/>
              </a:xfrm>
              <a:custGeom>
                <a:avLst/>
                <a:gdLst>
                  <a:gd name="T0" fmla="*/ 0 w 377"/>
                  <a:gd name="T1" fmla="*/ 0 h 1119"/>
                  <a:gd name="T2" fmla="*/ 259 w 377"/>
                  <a:gd name="T3" fmla="*/ 37 h 1119"/>
                  <a:gd name="T4" fmla="*/ 283 w 377"/>
                  <a:gd name="T5" fmla="*/ 42 h 1119"/>
                  <a:gd name="T6" fmla="*/ 306 w 377"/>
                  <a:gd name="T7" fmla="*/ 50 h 1119"/>
                  <a:gd name="T8" fmla="*/ 326 w 377"/>
                  <a:gd name="T9" fmla="*/ 60 h 1119"/>
                  <a:gd name="T10" fmla="*/ 344 w 377"/>
                  <a:gd name="T11" fmla="*/ 72 h 1119"/>
                  <a:gd name="T12" fmla="*/ 358 w 377"/>
                  <a:gd name="T13" fmla="*/ 86 h 1119"/>
                  <a:gd name="T14" fmla="*/ 369 w 377"/>
                  <a:gd name="T15" fmla="*/ 101 h 1119"/>
                  <a:gd name="T16" fmla="*/ 375 w 377"/>
                  <a:gd name="T17" fmla="*/ 119 h 1119"/>
                  <a:gd name="T18" fmla="*/ 377 w 377"/>
                  <a:gd name="T19" fmla="*/ 140 h 1119"/>
                  <a:gd name="T20" fmla="*/ 377 w 377"/>
                  <a:gd name="T21" fmla="*/ 968 h 1119"/>
                  <a:gd name="T22" fmla="*/ 375 w 377"/>
                  <a:gd name="T23" fmla="*/ 988 h 1119"/>
                  <a:gd name="T24" fmla="*/ 369 w 377"/>
                  <a:gd name="T25" fmla="*/ 1007 h 1119"/>
                  <a:gd name="T26" fmla="*/ 358 w 377"/>
                  <a:gd name="T27" fmla="*/ 1022 h 1119"/>
                  <a:gd name="T28" fmla="*/ 344 w 377"/>
                  <a:gd name="T29" fmla="*/ 1036 h 1119"/>
                  <a:gd name="T30" fmla="*/ 327 w 377"/>
                  <a:gd name="T31" fmla="*/ 1048 h 1119"/>
                  <a:gd name="T32" fmla="*/ 307 w 377"/>
                  <a:gd name="T33" fmla="*/ 1058 h 1119"/>
                  <a:gd name="T34" fmla="*/ 284 w 377"/>
                  <a:gd name="T35" fmla="*/ 1066 h 1119"/>
                  <a:gd name="T36" fmla="*/ 259 w 377"/>
                  <a:gd name="T37" fmla="*/ 1071 h 1119"/>
                  <a:gd name="T38" fmla="*/ 0 w 377"/>
                  <a:gd name="T39" fmla="*/ 1119 h 1119"/>
                  <a:gd name="T40" fmla="*/ 0 w 377"/>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1119">
                    <a:moveTo>
                      <a:pt x="0" y="0"/>
                    </a:moveTo>
                    <a:lnTo>
                      <a:pt x="259" y="37"/>
                    </a:lnTo>
                    <a:lnTo>
                      <a:pt x="283" y="42"/>
                    </a:lnTo>
                    <a:lnTo>
                      <a:pt x="306" y="50"/>
                    </a:lnTo>
                    <a:lnTo>
                      <a:pt x="326" y="60"/>
                    </a:lnTo>
                    <a:lnTo>
                      <a:pt x="344" y="72"/>
                    </a:lnTo>
                    <a:lnTo>
                      <a:pt x="358" y="86"/>
                    </a:lnTo>
                    <a:lnTo>
                      <a:pt x="369" y="101"/>
                    </a:lnTo>
                    <a:lnTo>
                      <a:pt x="375" y="119"/>
                    </a:lnTo>
                    <a:lnTo>
                      <a:pt x="377" y="140"/>
                    </a:lnTo>
                    <a:lnTo>
                      <a:pt x="377" y="968"/>
                    </a:lnTo>
                    <a:lnTo>
                      <a:pt x="375"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 name="组合 2"/>
              <p:cNvGrpSpPr/>
              <p:nvPr/>
            </p:nvGrpSpPr>
            <p:grpSpPr>
              <a:xfrm>
                <a:off x="4745901" y="2482548"/>
                <a:ext cx="224700" cy="344888"/>
                <a:chOff x="5098828" y="3162328"/>
                <a:chExt cx="224700" cy="344888"/>
              </a:xfrm>
              <a:grpFill/>
            </p:grpSpPr>
            <p:sp>
              <p:nvSpPr>
                <p:cNvPr id="196" name="Freeform 164"/>
                <p:cNvSpPr/>
                <p:nvPr/>
              </p:nvSpPr>
              <p:spPr bwMode="auto">
                <a:xfrm>
                  <a:off x="5152825" y="3162328"/>
                  <a:ext cx="62707" cy="62707"/>
                </a:xfrm>
                <a:custGeom>
                  <a:avLst/>
                  <a:gdLst>
                    <a:gd name="T0" fmla="*/ 18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8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lnTo>
                        <a:pt x="27" y="3"/>
                      </a:lnTo>
                      <a:lnTo>
                        <a:pt x="34" y="9"/>
                      </a:lnTo>
                      <a:lnTo>
                        <a:pt x="36" y="18"/>
                      </a:lnTo>
                      <a:lnTo>
                        <a:pt x="34" y="28"/>
                      </a:lnTo>
                      <a:lnTo>
                        <a:pt x="27" y="34"/>
                      </a:lnTo>
                      <a:lnTo>
                        <a:pt x="18" y="36"/>
                      </a:lnTo>
                      <a:lnTo>
                        <a:pt x="9" y="34"/>
                      </a:lnTo>
                      <a:lnTo>
                        <a:pt x="2" y="28"/>
                      </a:lnTo>
                      <a:lnTo>
                        <a:pt x="0" y="18"/>
                      </a:lnTo>
                      <a:lnTo>
                        <a:pt x="2" y="9"/>
                      </a:lnTo>
                      <a:lnTo>
                        <a:pt x="9" y="3"/>
                      </a:lnTo>
                      <a:lnTo>
                        <a:pt x="18"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7" name="Freeform 165"/>
                <p:cNvSpPr>
                  <a:spLocks noEditPoints="1"/>
                </p:cNvSpPr>
                <p:nvPr/>
              </p:nvSpPr>
              <p:spPr bwMode="auto">
                <a:xfrm>
                  <a:off x="5257337" y="3211100"/>
                  <a:ext cx="59223" cy="41805"/>
                </a:xfrm>
                <a:custGeom>
                  <a:avLst/>
                  <a:gdLst>
                    <a:gd name="T0" fmla="*/ 4 w 34"/>
                    <a:gd name="T1" fmla="*/ 3 h 24"/>
                    <a:gd name="T2" fmla="*/ 4 w 34"/>
                    <a:gd name="T3" fmla="*/ 19 h 24"/>
                    <a:gd name="T4" fmla="*/ 28 w 34"/>
                    <a:gd name="T5" fmla="*/ 19 h 24"/>
                    <a:gd name="T6" fmla="*/ 28 w 34"/>
                    <a:gd name="T7" fmla="*/ 3 h 24"/>
                    <a:gd name="T8" fmla="*/ 4 w 34"/>
                    <a:gd name="T9" fmla="*/ 3 h 24"/>
                    <a:gd name="T10" fmla="*/ 2 w 34"/>
                    <a:gd name="T11" fmla="*/ 0 h 24"/>
                    <a:gd name="T12" fmla="*/ 30 w 34"/>
                    <a:gd name="T13" fmla="*/ 0 h 24"/>
                    <a:gd name="T14" fmla="*/ 33 w 34"/>
                    <a:gd name="T15" fmla="*/ 0 h 24"/>
                    <a:gd name="T16" fmla="*/ 34 w 34"/>
                    <a:gd name="T17" fmla="*/ 2 h 24"/>
                    <a:gd name="T18" fmla="*/ 34 w 34"/>
                    <a:gd name="T19" fmla="*/ 20 h 24"/>
                    <a:gd name="T20" fmla="*/ 33 w 34"/>
                    <a:gd name="T21" fmla="*/ 22 h 24"/>
                    <a:gd name="T22" fmla="*/ 30 w 34"/>
                    <a:gd name="T23" fmla="*/ 24 h 24"/>
                    <a:gd name="T24" fmla="*/ 2 w 34"/>
                    <a:gd name="T25" fmla="*/ 24 h 24"/>
                    <a:gd name="T26" fmla="*/ 0 w 34"/>
                    <a:gd name="T27" fmla="*/ 22 h 24"/>
                    <a:gd name="T28" fmla="*/ 0 w 34"/>
                    <a:gd name="T29" fmla="*/ 20 h 24"/>
                    <a:gd name="T30" fmla="*/ 0 w 34"/>
                    <a:gd name="T31" fmla="*/ 2 h 24"/>
                    <a:gd name="T32" fmla="*/ 0 w 34"/>
                    <a:gd name="T33" fmla="*/ 0 h 24"/>
                    <a:gd name="T34" fmla="*/ 2 w 3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4">
                      <a:moveTo>
                        <a:pt x="4" y="3"/>
                      </a:moveTo>
                      <a:lnTo>
                        <a:pt x="4" y="19"/>
                      </a:lnTo>
                      <a:lnTo>
                        <a:pt x="28" y="19"/>
                      </a:lnTo>
                      <a:lnTo>
                        <a:pt x="28" y="3"/>
                      </a:lnTo>
                      <a:lnTo>
                        <a:pt x="4" y="3"/>
                      </a:lnTo>
                      <a:close/>
                      <a:moveTo>
                        <a:pt x="2" y="0"/>
                      </a:moveTo>
                      <a:lnTo>
                        <a:pt x="30" y="0"/>
                      </a:lnTo>
                      <a:lnTo>
                        <a:pt x="33" y="0"/>
                      </a:lnTo>
                      <a:lnTo>
                        <a:pt x="34" y="2"/>
                      </a:lnTo>
                      <a:lnTo>
                        <a:pt x="34" y="20"/>
                      </a:lnTo>
                      <a:lnTo>
                        <a:pt x="33" y="22"/>
                      </a:lnTo>
                      <a:lnTo>
                        <a:pt x="30" y="24"/>
                      </a:lnTo>
                      <a:lnTo>
                        <a:pt x="2" y="24"/>
                      </a:lnTo>
                      <a:lnTo>
                        <a:pt x="0" y="22"/>
                      </a:lnTo>
                      <a:lnTo>
                        <a:pt x="0" y="20"/>
                      </a:lnTo>
                      <a:lnTo>
                        <a:pt x="0" y="2"/>
                      </a:lnTo>
                      <a:lnTo>
                        <a:pt x="0" y="0"/>
                      </a:lnTo>
                      <a:lnTo>
                        <a:pt x="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8" name="Freeform 166"/>
                <p:cNvSpPr/>
                <p:nvPr/>
              </p:nvSpPr>
              <p:spPr bwMode="auto">
                <a:xfrm>
                  <a:off x="5098828" y="3228519"/>
                  <a:ext cx="224700" cy="278697"/>
                </a:xfrm>
                <a:custGeom>
                  <a:avLst/>
                  <a:gdLst>
                    <a:gd name="T0" fmla="*/ 64 w 129"/>
                    <a:gd name="T1" fmla="*/ 0 h 160"/>
                    <a:gd name="T2" fmla="*/ 70 w 129"/>
                    <a:gd name="T3" fmla="*/ 4 h 160"/>
                    <a:gd name="T4" fmla="*/ 73 w 129"/>
                    <a:gd name="T5" fmla="*/ 5 h 160"/>
                    <a:gd name="T6" fmla="*/ 98 w 129"/>
                    <a:gd name="T7" fmla="*/ 20 h 160"/>
                    <a:gd name="T8" fmla="*/ 87 w 129"/>
                    <a:gd name="T9" fmla="*/ 20 h 160"/>
                    <a:gd name="T10" fmla="*/ 86 w 129"/>
                    <a:gd name="T11" fmla="*/ 18 h 160"/>
                    <a:gd name="T12" fmla="*/ 87 w 129"/>
                    <a:gd name="T13" fmla="*/ 17 h 160"/>
                    <a:gd name="T14" fmla="*/ 92 w 129"/>
                    <a:gd name="T15" fmla="*/ 14 h 160"/>
                    <a:gd name="T16" fmla="*/ 124 w 129"/>
                    <a:gd name="T17" fmla="*/ 15 h 160"/>
                    <a:gd name="T18" fmla="*/ 129 w 129"/>
                    <a:gd name="T19" fmla="*/ 18 h 160"/>
                    <a:gd name="T20" fmla="*/ 128 w 129"/>
                    <a:gd name="T21" fmla="*/ 20 h 160"/>
                    <a:gd name="T22" fmla="*/ 114 w 129"/>
                    <a:gd name="T23" fmla="*/ 20 h 160"/>
                    <a:gd name="T24" fmla="*/ 114 w 129"/>
                    <a:gd name="T25" fmla="*/ 25 h 160"/>
                    <a:gd name="T26" fmla="*/ 93 w 129"/>
                    <a:gd name="T27" fmla="*/ 46 h 160"/>
                    <a:gd name="T28" fmla="*/ 92 w 129"/>
                    <a:gd name="T29" fmla="*/ 46 h 160"/>
                    <a:gd name="T30" fmla="*/ 89 w 129"/>
                    <a:gd name="T31" fmla="*/ 47 h 160"/>
                    <a:gd name="T32" fmla="*/ 83 w 129"/>
                    <a:gd name="T33" fmla="*/ 46 h 160"/>
                    <a:gd name="T34" fmla="*/ 73 w 129"/>
                    <a:gd name="T35" fmla="*/ 32 h 160"/>
                    <a:gd name="T36" fmla="*/ 71 w 129"/>
                    <a:gd name="T37" fmla="*/ 71 h 160"/>
                    <a:gd name="T38" fmla="*/ 69 w 129"/>
                    <a:gd name="T39" fmla="*/ 151 h 160"/>
                    <a:gd name="T40" fmla="*/ 67 w 129"/>
                    <a:gd name="T41" fmla="*/ 157 h 160"/>
                    <a:gd name="T42" fmla="*/ 61 w 129"/>
                    <a:gd name="T43" fmla="*/ 160 h 160"/>
                    <a:gd name="T44" fmla="*/ 55 w 129"/>
                    <a:gd name="T45" fmla="*/ 157 h 160"/>
                    <a:gd name="T46" fmla="*/ 52 w 129"/>
                    <a:gd name="T47" fmla="*/ 151 h 160"/>
                    <a:gd name="T48" fmla="*/ 45 w 129"/>
                    <a:gd name="T49" fmla="*/ 78 h 160"/>
                    <a:gd name="T50" fmla="*/ 45 w 129"/>
                    <a:gd name="T51" fmla="*/ 155 h 160"/>
                    <a:gd name="T52" fmla="*/ 41 w 129"/>
                    <a:gd name="T53" fmla="*/ 159 h 160"/>
                    <a:gd name="T54" fmla="*/ 33 w 129"/>
                    <a:gd name="T55" fmla="*/ 159 h 160"/>
                    <a:gd name="T56" fmla="*/ 29 w 129"/>
                    <a:gd name="T57" fmla="*/ 155 h 160"/>
                    <a:gd name="T58" fmla="*/ 28 w 129"/>
                    <a:gd name="T59" fmla="*/ 73 h 160"/>
                    <a:gd name="T60" fmla="*/ 27 w 129"/>
                    <a:gd name="T61" fmla="*/ 68 h 160"/>
                    <a:gd name="T62" fmla="*/ 15 w 129"/>
                    <a:gd name="T63" fmla="*/ 78 h 160"/>
                    <a:gd name="T64" fmla="*/ 11 w 129"/>
                    <a:gd name="T65" fmla="*/ 82 h 160"/>
                    <a:gd name="T66" fmla="*/ 5 w 129"/>
                    <a:gd name="T67" fmla="*/ 82 h 160"/>
                    <a:gd name="T68" fmla="*/ 1 w 129"/>
                    <a:gd name="T69" fmla="*/ 78 h 160"/>
                    <a:gd name="T70" fmla="*/ 1 w 129"/>
                    <a:gd name="T71" fmla="*/ 72 h 160"/>
                    <a:gd name="T72" fmla="*/ 26 w 129"/>
                    <a:gd name="T73" fmla="*/ 7 h 160"/>
                    <a:gd name="T74" fmla="*/ 28 w 129"/>
                    <a:gd name="T75" fmla="*/ 3 h 160"/>
                    <a:gd name="T76" fmla="*/ 31 w 129"/>
                    <a:gd name="T77"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60">
                      <a:moveTo>
                        <a:pt x="35" y="0"/>
                      </a:moveTo>
                      <a:lnTo>
                        <a:pt x="64" y="0"/>
                      </a:lnTo>
                      <a:lnTo>
                        <a:pt x="67" y="2"/>
                      </a:lnTo>
                      <a:lnTo>
                        <a:pt x="70" y="4"/>
                      </a:lnTo>
                      <a:lnTo>
                        <a:pt x="70" y="4"/>
                      </a:lnTo>
                      <a:lnTo>
                        <a:pt x="73" y="5"/>
                      </a:lnTo>
                      <a:lnTo>
                        <a:pt x="89" y="29"/>
                      </a:lnTo>
                      <a:lnTo>
                        <a:pt x="98" y="20"/>
                      </a:lnTo>
                      <a:lnTo>
                        <a:pt x="88" y="20"/>
                      </a:lnTo>
                      <a:lnTo>
                        <a:pt x="87" y="20"/>
                      </a:lnTo>
                      <a:lnTo>
                        <a:pt x="86" y="18"/>
                      </a:lnTo>
                      <a:lnTo>
                        <a:pt x="86" y="18"/>
                      </a:lnTo>
                      <a:lnTo>
                        <a:pt x="87" y="17"/>
                      </a:lnTo>
                      <a:lnTo>
                        <a:pt x="87" y="17"/>
                      </a:lnTo>
                      <a:lnTo>
                        <a:pt x="91" y="15"/>
                      </a:lnTo>
                      <a:lnTo>
                        <a:pt x="92" y="14"/>
                      </a:lnTo>
                      <a:lnTo>
                        <a:pt x="122" y="14"/>
                      </a:lnTo>
                      <a:lnTo>
                        <a:pt x="124" y="15"/>
                      </a:lnTo>
                      <a:lnTo>
                        <a:pt x="128" y="17"/>
                      </a:lnTo>
                      <a:lnTo>
                        <a:pt x="129" y="18"/>
                      </a:lnTo>
                      <a:lnTo>
                        <a:pt x="129" y="18"/>
                      </a:lnTo>
                      <a:lnTo>
                        <a:pt x="128" y="20"/>
                      </a:lnTo>
                      <a:lnTo>
                        <a:pt x="127" y="20"/>
                      </a:lnTo>
                      <a:lnTo>
                        <a:pt x="114" y="20"/>
                      </a:lnTo>
                      <a:lnTo>
                        <a:pt x="114" y="23"/>
                      </a:lnTo>
                      <a:lnTo>
                        <a:pt x="114" y="25"/>
                      </a:lnTo>
                      <a:lnTo>
                        <a:pt x="112" y="27"/>
                      </a:lnTo>
                      <a:lnTo>
                        <a:pt x="93" y="46"/>
                      </a:lnTo>
                      <a:lnTo>
                        <a:pt x="92" y="46"/>
                      </a:lnTo>
                      <a:lnTo>
                        <a:pt x="92" y="46"/>
                      </a:lnTo>
                      <a:lnTo>
                        <a:pt x="91" y="47"/>
                      </a:lnTo>
                      <a:lnTo>
                        <a:pt x="89" y="47"/>
                      </a:lnTo>
                      <a:lnTo>
                        <a:pt x="86" y="47"/>
                      </a:lnTo>
                      <a:lnTo>
                        <a:pt x="83" y="46"/>
                      </a:lnTo>
                      <a:lnTo>
                        <a:pt x="81" y="45"/>
                      </a:lnTo>
                      <a:lnTo>
                        <a:pt x="73" y="32"/>
                      </a:lnTo>
                      <a:lnTo>
                        <a:pt x="71" y="68"/>
                      </a:lnTo>
                      <a:lnTo>
                        <a:pt x="71" y="71"/>
                      </a:lnTo>
                      <a:lnTo>
                        <a:pt x="69" y="73"/>
                      </a:lnTo>
                      <a:lnTo>
                        <a:pt x="69" y="151"/>
                      </a:lnTo>
                      <a:lnTo>
                        <a:pt x="69" y="155"/>
                      </a:lnTo>
                      <a:lnTo>
                        <a:pt x="67" y="157"/>
                      </a:lnTo>
                      <a:lnTo>
                        <a:pt x="65" y="159"/>
                      </a:lnTo>
                      <a:lnTo>
                        <a:pt x="61" y="160"/>
                      </a:lnTo>
                      <a:lnTo>
                        <a:pt x="57" y="159"/>
                      </a:lnTo>
                      <a:lnTo>
                        <a:pt x="55" y="157"/>
                      </a:lnTo>
                      <a:lnTo>
                        <a:pt x="53" y="155"/>
                      </a:lnTo>
                      <a:lnTo>
                        <a:pt x="52" y="151"/>
                      </a:lnTo>
                      <a:lnTo>
                        <a:pt x="52" y="78"/>
                      </a:lnTo>
                      <a:lnTo>
                        <a:pt x="45" y="78"/>
                      </a:lnTo>
                      <a:lnTo>
                        <a:pt x="45" y="151"/>
                      </a:lnTo>
                      <a:lnTo>
                        <a:pt x="45" y="155"/>
                      </a:lnTo>
                      <a:lnTo>
                        <a:pt x="43" y="157"/>
                      </a:lnTo>
                      <a:lnTo>
                        <a:pt x="41" y="159"/>
                      </a:lnTo>
                      <a:lnTo>
                        <a:pt x="37" y="160"/>
                      </a:lnTo>
                      <a:lnTo>
                        <a:pt x="33" y="159"/>
                      </a:lnTo>
                      <a:lnTo>
                        <a:pt x="31" y="157"/>
                      </a:lnTo>
                      <a:lnTo>
                        <a:pt x="29" y="155"/>
                      </a:lnTo>
                      <a:lnTo>
                        <a:pt x="28" y="151"/>
                      </a:lnTo>
                      <a:lnTo>
                        <a:pt x="28" y="73"/>
                      </a:lnTo>
                      <a:lnTo>
                        <a:pt x="27" y="71"/>
                      </a:lnTo>
                      <a:lnTo>
                        <a:pt x="27" y="68"/>
                      </a:lnTo>
                      <a:lnTo>
                        <a:pt x="26" y="47"/>
                      </a:lnTo>
                      <a:lnTo>
                        <a:pt x="15" y="78"/>
                      </a:lnTo>
                      <a:lnTo>
                        <a:pt x="13" y="80"/>
                      </a:lnTo>
                      <a:lnTo>
                        <a:pt x="11" y="82"/>
                      </a:lnTo>
                      <a:lnTo>
                        <a:pt x="7" y="82"/>
                      </a:lnTo>
                      <a:lnTo>
                        <a:pt x="5" y="82"/>
                      </a:lnTo>
                      <a:lnTo>
                        <a:pt x="2" y="80"/>
                      </a:lnTo>
                      <a:lnTo>
                        <a:pt x="1" y="78"/>
                      </a:lnTo>
                      <a:lnTo>
                        <a:pt x="0" y="74"/>
                      </a:lnTo>
                      <a:lnTo>
                        <a:pt x="1" y="72"/>
                      </a:lnTo>
                      <a:lnTo>
                        <a:pt x="25" y="8"/>
                      </a:lnTo>
                      <a:lnTo>
                        <a:pt x="26" y="7"/>
                      </a:lnTo>
                      <a:lnTo>
                        <a:pt x="26" y="5"/>
                      </a:lnTo>
                      <a:lnTo>
                        <a:pt x="28" y="3"/>
                      </a:lnTo>
                      <a:lnTo>
                        <a:pt x="29" y="2"/>
                      </a:lnTo>
                      <a:lnTo>
                        <a:pt x="31" y="2"/>
                      </a:lnTo>
                      <a:lnTo>
                        <a:pt x="35"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210" name="组合 209"/>
            <p:cNvGrpSpPr/>
            <p:nvPr/>
          </p:nvGrpSpPr>
          <p:grpSpPr>
            <a:xfrm rot="0">
              <a:off x="7155" y="6583"/>
              <a:ext cx="727" cy="548"/>
              <a:chOff x="5394326" y="4732338"/>
              <a:chExt cx="484188" cy="365125"/>
            </a:xfrm>
            <a:solidFill>
              <a:schemeClr val="bg1"/>
            </a:solidFill>
          </p:grpSpPr>
          <p:sp>
            <p:nvSpPr>
              <p:cNvPr id="190" name="Freeform 143"/>
              <p:cNvSpPr/>
              <p:nvPr/>
            </p:nvSpPr>
            <p:spPr bwMode="auto">
              <a:xfrm>
                <a:off x="5394326" y="4760913"/>
                <a:ext cx="484188" cy="336550"/>
              </a:xfrm>
              <a:custGeom>
                <a:avLst/>
                <a:gdLst>
                  <a:gd name="T0" fmla="*/ 0 w 305"/>
                  <a:gd name="T1" fmla="*/ 0 h 212"/>
                  <a:gd name="T2" fmla="*/ 6 w 305"/>
                  <a:gd name="T3" fmla="*/ 0 h 212"/>
                  <a:gd name="T4" fmla="*/ 6 w 305"/>
                  <a:gd name="T5" fmla="*/ 206 h 212"/>
                  <a:gd name="T6" fmla="*/ 305 w 305"/>
                  <a:gd name="T7" fmla="*/ 206 h 212"/>
                  <a:gd name="T8" fmla="*/ 305 w 305"/>
                  <a:gd name="T9" fmla="*/ 212 h 212"/>
                  <a:gd name="T10" fmla="*/ 0 w 305"/>
                  <a:gd name="T11" fmla="*/ 212 h 212"/>
                  <a:gd name="T12" fmla="*/ 0 w 305"/>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05" h="212">
                    <a:moveTo>
                      <a:pt x="0" y="0"/>
                    </a:moveTo>
                    <a:lnTo>
                      <a:pt x="6" y="0"/>
                    </a:lnTo>
                    <a:lnTo>
                      <a:pt x="6" y="206"/>
                    </a:lnTo>
                    <a:lnTo>
                      <a:pt x="305" y="206"/>
                    </a:lnTo>
                    <a:lnTo>
                      <a:pt x="305" y="212"/>
                    </a:lnTo>
                    <a:lnTo>
                      <a:pt x="0" y="212"/>
                    </a:lnTo>
                    <a:lnTo>
                      <a:pt x="0"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1" name="Freeform 144"/>
              <p:cNvSpPr>
                <a:spLocks noEditPoints="1"/>
              </p:cNvSpPr>
              <p:nvPr/>
            </p:nvSpPr>
            <p:spPr bwMode="auto">
              <a:xfrm>
                <a:off x="5449888" y="4946651"/>
                <a:ext cx="76200" cy="123825"/>
              </a:xfrm>
              <a:custGeom>
                <a:avLst/>
                <a:gdLst>
                  <a:gd name="T0" fmla="*/ 23 w 48"/>
                  <a:gd name="T1" fmla="*/ 7 h 78"/>
                  <a:gd name="T2" fmla="*/ 19 w 48"/>
                  <a:gd name="T3" fmla="*/ 8 h 78"/>
                  <a:gd name="T4" fmla="*/ 15 w 48"/>
                  <a:gd name="T5" fmla="*/ 9 h 78"/>
                  <a:gd name="T6" fmla="*/ 11 w 48"/>
                  <a:gd name="T7" fmla="*/ 11 h 78"/>
                  <a:gd name="T8" fmla="*/ 8 w 48"/>
                  <a:gd name="T9" fmla="*/ 15 h 78"/>
                  <a:gd name="T10" fmla="*/ 7 w 48"/>
                  <a:gd name="T11" fmla="*/ 19 h 78"/>
                  <a:gd name="T12" fmla="*/ 6 w 48"/>
                  <a:gd name="T13" fmla="*/ 23 h 78"/>
                  <a:gd name="T14" fmla="*/ 6 w 48"/>
                  <a:gd name="T15" fmla="*/ 73 h 78"/>
                  <a:gd name="T16" fmla="*/ 42 w 48"/>
                  <a:gd name="T17" fmla="*/ 73 h 78"/>
                  <a:gd name="T18" fmla="*/ 42 w 48"/>
                  <a:gd name="T19" fmla="*/ 23 h 78"/>
                  <a:gd name="T20" fmla="*/ 42 w 48"/>
                  <a:gd name="T21" fmla="*/ 19 h 78"/>
                  <a:gd name="T22" fmla="*/ 40 w 48"/>
                  <a:gd name="T23" fmla="*/ 15 h 78"/>
                  <a:gd name="T24" fmla="*/ 37 w 48"/>
                  <a:gd name="T25" fmla="*/ 11 h 78"/>
                  <a:gd name="T26" fmla="*/ 34 w 48"/>
                  <a:gd name="T27" fmla="*/ 9 h 78"/>
                  <a:gd name="T28" fmla="*/ 30 w 48"/>
                  <a:gd name="T29" fmla="*/ 8 h 78"/>
                  <a:gd name="T30" fmla="*/ 25 w 48"/>
                  <a:gd name="T31" fmla="*/ 7 h 78"/>
                  <a:gd name="T32" fmla="*/ 23 w 48"/>
                  <a:gd name="T33" fmla="*/ 7 h 78"/>
                  <a:gd name="T34" fmla="*/ 23 w 48"/>
                  <a:gd name="T35" fmla="*/ 0 h 78"/>
                  <a:gd name="T36" fmla="*/ 25 w 48"/>
                  <a:gd name="T37" fmla="*/ 0 h 78"/>
                  <a:gd name="T38" fmla="*/ 37 w 48"/>
                  <a:gd name="T39" fmla="*/ 3 h 78"/>
                  <a:gd name="T40" fmla="*/ 45 w 48"/>
                  <a:gd name="T41" fmla="*/ 12 h 78"/>
                  <a:gd name="T42" fmla="*/ 48 w 48"/>
                  <a:gd name="T43" fmla="*/ 23 h 78"/>
                  <a:gd name="T44" fmla="*/ 48 w 48"/>
                  <a:gd name="T45" fmla="*/ 78 h 78"/>
                  <a:gd name="T46" fmla="*/ 0 w 48"/>
                  <a:gd name="T47" fmla="*/ 78 h 78"/>
                  <a:gd name="T48" fmla="*/ 0 w 48"/>
                  <a:gd name="T49" fmla="*/ 23 h 78"/>
                  <a:gd name="T50" fmla="*/ 4 w 48"/>
                  <a:gd name="T51" fmla="*/ 12 h 78"/>
                  <a:gd name="T52" fmla="*/ 11 w 48"/>
                  <a:gd name="T53" fmla="*/ 3 h 78"/>
                  <a:gd name="T54" fmla="*/ 23 w 48"/>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78">
                    <a:moveTo>
                      <a:pt x="23" y="7"/>
                    </a:moveTo>
                    <a:lnTo>
                      <a:pt x="19" y="8"/>
                    </a:lnTo>
                    <a:lnTo>
                      <a:pt x="15" y="9"/>
                    </a:lnTo>
                    <a:lnTo>
                      <a:pt x="11" y="11"/>
                    </a:lnTo>
                    <a:lnTo>
                      <a:pt x="8" y="15"/>
                    </a:lnTo>
                    <a:lnTo>
                      <a:pt x="7" y="19"/>
                    </a:lnTo>
                    <a:lnTo>
                      <a:pt x="6" y="23"/>
                    </a:lnTo>
                    <a:lnTo>
                      <a:pt x="6" y="73"/>
                    </a:lnTo>
                    <a:lnTo>
                      <a:pt x="42" y="73"/>
                    </a:lnTo>
                    <a:lnTo>
                      <a:pt x="42" y="23"/>
                    </a:lnTo>
                    <a:lnTo>
                      <a:pt x="42" y="19"/>
                    </a:lnTo>
                    <a:lnTo>
                      <a:pt x="40" y="15"/>
                    </a:lnTo>
                    <a:lnTo>
                      <a:pt x="37" y="11"/>
                    </a:lnTo>
                    <a:lnTo>
                      <a:pt x="34" y="9"/>
                    </a:lnTo>
                    <a:lnTo>
                      <a:pt x="30" y="8"/>
                    </a:lnTo>
                    <a:lnTo>
                      <a:pt x="25" y="7"/>
                    </a:lnTo>
                    <a:lnTo>
                      <a:pt x="23" y="7"/>
                    </a:lnTo>
                    <a:close/>
                    <a:moveTo>
                      <a:pt x="23" y="0"/>
                    </a:moveTo>
                    <a:lnTo>
                      <a:pt x="25" y="0"/>
                    </a:lnTo>
                    <a:lnTo>
                      <a:pt x="37" y="3"/>
                    </a:lnTo>
                    <a:lnTo>
                      <a:pt x="45" y="12"/>
                    </a:lnTo>
                    <a:lnTo>
                      <a:pt x="48" y="23"/>
                    </a:lnTo>
                    <a:lnTo>
                      <a:pt x="48" y="78"/>
                    </a:lnTo>
                    <a:lnTo>
                      <a:pt x="0" y="78"/>
                    </a:lnTo>
                    <a:lnTo>
                      <a:pt x="0" y="23"/>
                    </a:lnTo>
                    <a:lnTo>
                      <a:pt x="4" y="12"/>
                    </a:lnTo>
                    <a:lnTo>
                      <a:pt x="11" y="3"/>
                    </a:lnTo>
                    <a:lnTo>
                      <a:pt x="2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2" name="Freeform 145"/>
              <p:cNvSpPr>
                <a:spLocks noEditPoints="1"/>
              </p:cNvSpPr>
              <p:nvPr/>
            </p:nvSpPr>
            <p:spPr bwMode="auto">
              <a:xfrm>
                <a:off x="5556251" y="4892676"/>
                <a:ext cx="74613" cy="177800"/>
              </a:xfrm>
              <a:custGeom>
                <a:avLst/>
                <a:gdLst>
                  <a:gd name="T0" fmla="*/ 22 w 47"/>
                  <a:gd name="T1" fmla="*/ 7 h 112"/>
                  <a:gd name="T2" fmla="*/ 18 w 47"/>
                  <a:gd name="T3" fmla="*/ 7 h 112"/>
                  <a:gd name="T4" fmla="*/ 14 w 47"/>
                  <a:gd name="T5" fmla="*/ 9 h 112"/>
                  <a:gd name="T6" fmla="*/ 11 w 47"/>
                  <a:gd name="T7" fmla="*/ 11 h 112"/>
                  <a:gd name="T8" fmla="*/ 8 w 47"/>
                  <a:gd name="T9" fmla="*/ 15 h 112"/>
                  <a:gd name="T10" fmla="*/ 6 w 47"/>
                  <a:gd name="T11" fmla="*/ 19 h 112"/>
                  <a:gd name="T12" fmla="*/ 6 w 47"/>
                  <a:gd name="T13" fmla="*/ 23 h 112"/>
                  <a:gd name="T14" fmla="*/ 6 w 47"/>
                  <a:gd name="T15" fmla="*/ 107 h 112"/>
                  <a:gd name="T16" fmla="*/ 42 w 47"/>
                  <a:gd name="T17" fmla="*/ 107 h 112"/>
                  <a:gd name="T18" fmla="*/ 42 w 47"/>
                  <a:gd name="T19" fmla="*/ 23 h 112"/>
                  <a:gd name="T20" fmla="*/ 41 w 47"/>
                  <a:gd name="T21" fmla="*/ 19 h 112"/>
                  <a:gd name="T22" fmla="*/ 40 w 47"/>
                  <a:gd name="T23" fmla="*/ 15 h 112"/>
                  <a:gd name="T24" fmla="*/ 37 w 47"/>
                  <a:gd name="T25" fmla="*/ 11 h 112"/>
                  <a:gd name="T26" fmla="*/ 33 w 47"/>
                  <a:gd name="T27" fmla="*/ 9 h 112"/>
                  <a:gd name="T28" fmla="*/ 29 w 47"/>
                  <a:gd name="T29" fmla="*/ 7 h 112"/>
                  <a:gd name="T30" fmla="*/ 25 w 47"/>
                  <a:gd name="T31" fmla="*/ 7 h 112"/>
                  <a:gd name="T32" fmla="*/ 22 w 47"/>
                  <a:gd name="T33" fmla="*/ 7 h 112"/>
                  <a:gd name="T34" fmla="*/ 22 w 47"/>
                  <a:gd name="T35" fmla="*/ 0 h 112"/>
                  <a:gd name="T36" fmla="*/ 25 w 47"/>
                  <a:gd name="T37" fmla="*/ 0 h 112"/>
                  <a:gd name="T38" fmla="*/ 37 w 47"/>
                  <a:gd name="T39" fmla="*/ 4 h 112"/>
                  <a:gd name="T40" fmla="*/ 44 w 47"/>
                  <a:gd name="T41" fmla="*/ 12 h 112"/>
                  <a:gd name="T42" fmla="*/ 47 w 47"/>
                  <a:gd name="T43" fmla="*/ 23 h 112"/>
                  <a:gd name="T44" fmla="*/ 47 w 47"/>
                  <a:gd name="T45" fmla="*/ 112 h 112"/>
                  <a:gd name="T46" fmla="*/ 0 w 47"/>
                  <a:gd name="T47" fmla="*/ 112 h 112"/>
                  <a:gd name="T48" fmla="*/ 0 w 47"/>
                  <a:gd name="T49" fmla="*/ 23 h 112"/>
                  <a:gd name="T50" fmla="*/ 3 w 47"/>
                  <a:gd name="T51" fmla="*/ 12 h 112"/>
                  <a:gd name="T52" fmla="*/ 11 w 47"/>
                  <a:gd name="T53" fmla="*/ 4 h 112"/>
                  <a:gd name="T54" fmla="*/ 22 w 47"/>
                  <a:gd name="T5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112">
                    <a:moveTo>
                      <a:pt x="22" y="7"/>
                    </a:moveTo>
                    <a:lnTo>
                      <a:pt x="18" y="7"/>
                    </a:lnTo>
                    <a:lnTo>
                      <a:pt x="14" y="9"/>
                    </a:lnTo>
                    <a:lnTo>
                      <a:pt x="11" y="11"/>
                    </a:lnTo>
                    <a:lnTo>
                      <a:pt x="8" y="15"/>
                    </a:lnTo>
                    <a:lnTo>
                      <a:pt x="6" y="19"/>
                    </a:lnTo>
                    <a:lnTo>
                      <a:pt x="6" y="23"/>
                    </a:lnTo>
                    <a:lnTo>
                      <a:pt x="6" y="107"/>
                    </a:lnTo>
                    <a:lnTo>
                      <a:pt x="42" y="107"/>
                    </a:lnTo>
                    <a:lnTo>
                      <a:pt x="42" y="23"/>
                    </a:lnTo>
                    <a:lnTo>
                      <a:pt x="41" y="19"/>
                    </a:lnTo>
                    <a:lnTo>
                      <a:pt x="40" y="15"/>
                    </a:lnTo>
                    <a:lnTo>
                      <a:pt x="37" y="11"/>
                    </a:lnTo>
                    <a:lnTo>
                      <a:pt x="33" y="9"/>
                    </a:lnTo>
                    <a:lnTo>
                      <a:pt x="29" y="7"/>
                    </a:lnTo>
                    <a:lnTo>
                      <a:pt x="25" y="7"/>
                    </a:lnTo>
                    <a:lnTo>
                      <a:pt x="22" y="7"/>
                    </a:lnTo>
                    <a:close/>
                    <a:moveTo>
                      <a:pt x="22" y="0"/>
                    </a:moveTo>
                    <a:lnTo>
                      <a:pt x="25" y="0"/>
                    </a:lnTo>
                    <a:lnTo>
                      <a:pt x="37" y="4"/>
                    </a:lnTo>
                    <a:lnTo>
                      <a:pt x="44" y="12"/>
                    </a:lnTo>
                    <a:lnTo>
                      <a:pt x="47" y="23"/>
                    </a:lnTo>
                    <a:lnTo>
                      <a:pt x="47" y="112"/>
                    </a:lnTo>
                    <a:lnTo>
                      <a:pt x="0" y="112"/>
                    </a:lnTo>
                    <a:lnTo>
                      <a:pt x="0" y="23"/>
                    </a:lnTo>
                    <a:lnTo>
                      <a:pt x="3" y="12"/>
                    </a:lnTo>
                    <a:lnTo>
                      <a:pt x="11" y="4"/>
                    </a:lnTo>
                    <a:lnTo>
                      <a:pt x="2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3" name="Freeform 146"/>
              <p:cNvSpPr>
                <a:spLocks noEditPoints="1"/>
              </p:cNvSpPr>
              <p:nvPr/>
            </p:nvSpPr>
            <p:spPr bwMode="auto">
              <a:xfrm>
                <a:off x="5662613" y="4840288"/>
                <a:ext cx="76200" cy="230188"/>
              </a:xfrm>
              <a:custGeom>
                <a:avLst/>
                <a:gdLst>
                  <a:gd name="T0" fmla="*/ 22 w 48"/>
                  <a:gd name="T1" fmla="*/ 6 h 145"/>
                  <a:gd name="T2" fmla="*/ 17 w 48"/>
                  <a:gd name="T3" fmla="*/ 6 h 145"/>
                  <a:gd name="T4" fmla="*/ 14 w 48"/>
                  <a:gd name="T5" fmla="*/ 8 h 145"/>
                  <a:gd name="T6" fmla="*/ 11 w 48"/>
                  <a:gd name="T7" fmla="*/ 11 h 145"/>
                  <a:gd name="T8" fmla="*/ 8 w 48"/>
                  <a:gd name="T9" fmla="*/ 14 h 145"/>
                  <a:gd name="T10" fmla="*/ 6 w 48"/>
                  <a:gd name="T11" fmla="*/ 18 h 145"/>
                  <a:gd name="T12" fmla="*/ 5 w 48"/>
                  <a:gd name="T13" fmla="*/ 23 h 145"/>
                  <a:gd name="T14" fmla="*/ 5 w 48"/>
                  <a:gd name="T15" fmla="*/ 140 h 145"/>
                  <a:gd name="T16" fmla="*/ 41 w 48"/>
                  <a:gd name="T17" fmla="*/ 140 h 145"/>
                  <a:gd name="T18" fmla="*/ 41 w 48"/>
                  <a:gd name="T19" fmla="*/ 23 h 145"/>
                  <a:gd name="T20" fmla="*/ 40 w 48"/>
                  <a:gd name="T21" fmla="*/ 18 h 145"/>
                  <a:gd name="T22" fmla="*/ 39 w 48"/>
                  <a:gd name="T23" fmla="*/ 14 h 145"/>
                  <a:gd name="T24" fmla="*/ 36 w 48"/>
                  <a:gd name="T25" fmla="*/ 11 h 145"/>
                  <a:gd name="T26" fmla="*/ 33 w 48"/>
                  <a:gd name="T27" fmla="*/ 8 h 145"/>
                  <a:gd name="T28" fmla="*/ 29 w 48"/>
                  <a:gd name="T29" fmla="*/ 6 h 145"/>
                  <a:gd name="T30" fmla="*/ 25 w 48"/>
                  <a:gd name="T31" fmla="*/ 6 h 145"/>
                  <a:gd name="T32" fmla="*/ 22 w 48"/>
                  <a:gd name="T33" fmla="*/ 6 h 145"/>
                  <a:gd name="T34" fmla="*/ 22 w 48"/>
                  <a:gd name="T35" fmla="*/ 0 h 145"/>
                  <a:gd name="T36" fmla="*/ 25 w 48"/>
                  <a:gd name="T37" fmla="*/ 0 h 145"/>
                  <a:gd name="T38" fmla="*/ 36 w 48"/>
                  <a:gd name="T39" fmla="*/ 3 h 145"/>
                  <a:gd name="T40" fmla="*/ 44 w 48"/>
                  <a:gd name="T41" fmla="*/ 12 h 145"/>
                  <a:gd name="T42" fmla="*/ 48 w 48"/>
                  <a:gd name="T43" fmla="*/ 23 h 145"/>
                  <a:gd name="T44" fmla="*/ 48 w 48"/>
                  <a:gd name="T45" fmla="*/ 145 h 145"/>
                  <a:gd name="T46" fmla="*/ 0 w 48"/>
                  <a:gd name="T47" fmla="*/ 145 h 145"/>
                  <a:gd name="T48" fmla="*/ 0 w 48"/>
                  <a:gd name="T49" fmla="*/ 23 h 145"/>
                  <a:gd name="T50" fmla="*/ 2 w 48"/>
                  <a:gd name="T51" fmla="*/ 12 h 145"/>
                  <a:gd name="T52" fmla="*/ 11 w 48"/>
                  <a:gd name="T53" fmla="*/ 3 h 145"/>
                  <a:gd name="T54" fmla="*/ 22 w 48"/>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5">
                    <a:moveTo>
                      <a:pt x="22" y="6"/>
                    </a:moveTo>
                    <a:lnTo>
                      <a:pt x="17" y="6"/>
                    </a:lnTo>
                    <a:lnTo>
                      <a:pt x="14" y="8"/>
                    </a:lnTo>
                    <a:lnTo>
                      <a:pt x="11" y="11"/>
                    </a:lnTo>
                    <a:lnTo>
                      <a:pt x="8" y="14"/>
                    </a:lnTo>
                    <a:lnTo>
                      <a:pt x="6" y="18"/>
                    </a:lnTo>
                    <a:lnTo>
                      <a:pt x="5" y="23"/>
                    </a:lnTo>
                    <a:lnTo>
                      <a:pt x="5" y="140"/>
                    </a:lnTo>
                    <a:lnTo>
                      <a:pt x="41" y="140"/>
                    </a:lnTo>
                    <a:lnTo>
                      <a:pt x="41" y="23"/>
                    </a:lnTo>
                    <a:lnTo>
                      <a:pt x="40" y="18"/>
                    </a:lnTo>
                    <a:lnTo>
                      <a:pt x="39" y="14"/>
                    </a:lnTo>
                    <a:lnTo>
                      <a:pt x="36" y="11"/>
                    </a:lnTo>
                    <a:lnTo>
                      <a:pt x="33" y="8"/>
                    </a:lnTo>
                    <a:lnTo>
                      <a:pt x="29" y="6"/>
                    </a:lnTo>
                    <a:lnTo>
                      <a:pt x="25" y="6"/>
                    </a:lnTo>
                    <a:lnTo>
                      <a:pt x="22" y="6"/>
                    </a:lnTo>
                    <a:close/>
                    <a:moveTo>
                      <a:pt x="22" y="0"/>
                    </a:moveTo>
                    <a:lnTo>
                      <a:pt x="25" y="0"/>
                    </a:lnTo>
                    <a:lnTo>
                      <a:pt x="36" y="3"/>
                    </a:lnTo>
                    <a:lnTo>
                      <a:pt x="44" y="12"/>
                    </a:lnTo>
                    <a:lnTo>
                      <a:pt x="48" y="23"/>
                    </a:lnTo>
                    <a:lnTo>
                      <a:pt x="48" y="145"/>
                    </a:lnTo>
                    <a:lnTo>
                      <a:pt x="0" y="145"/>
                    </a:lnTo>
                    <a:lnTo>
                      <a:pt x="0" y="23"/>
                    </a:lnTo>
                    <a:lnTo>
                      <a:pt x="2" y="12"/>
                    </a:lnTo>
                    <a:lnTo>
                      <a:pt x="11" y="3"/>
                    </a:lnTo>
                    <a:lnTo>
                      <a:pt x="2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4" name="Freeform 147"/>
              <p:cNvSpPr>
                <a:spLocks noEditPoints="1"/>
              </p:cNvSpPr>
              <p:nvPr/>
            </p:nvSpPr>
            <p:spPr bwMode="auto">
              <a:xfrm>
                <a:off x="5767388" y="4784726"/>
                <a:ext cx="76200" cy="285750"/>
              </a:xfrm>
              <a:custGeom>
                <a:avLst/>
                <a:gdLst>
                  <a:gd name="T0" fmla="*/ 23 w 48"/>
                  <a:gd name="T1" fmla="*/ 5 h 180"/>
                  <a:gd name="T2" fmla="*/ 19 w 48"/>
                  <a:gd name="T3" fmla="*/ 6 h 180"/>
                  <a:gd name="T4" fmla="*/ 14 w 48"/>
                  <a:gd name="T5" fmla="*/ 9 h 180"/>
                  <a:gd name="T6" fmla="*/ 11 w 48"/>
                  <a:gd name="T7" fmla="*/ 11 h 180"/>
                  <a:gd name="T8" fmla="*/ 8 w 48"/>
                  <a:gd name="T9" fmla="*/ 14 h 180"/>
                  <a:gd name="T10" fmla="*/ 7 w 48"/>
                  <a:gd name="T11" fmla="*/ 18 h 180"/>
                  <a:gd name="T12" fmla="*/ 6 w 48"/>
                  <a:gd name="T13" fmla="*/ 23 h 180"/>
                  <a:gd name="T14" fmla="*/ 6 w 48"/>
                  <a:gd name="T15" fmla="*/ 175 h 180"/>
                  <a:gd name="T16" fmla="*/ 41 w 48"/>
                  <a:gd name="T17" fmla="*/ 175 h 180"/>
                  <a:gd name="T18" fmla="*/ 41 w 48"/>
                  <a:gd name="T19" fmla="*/ 23 h 180"/>
                  <a:gd name="T20" fmla="*/ 41 w 48"/>
                  <a:gd name="T21" fmla="*/ 18 h 180"/>
                  <a:gd name="T22" fmla="*/ 39 w 48"/>
                  <a:gd name="T23" fmla="*/ 14 h 180"/>
                  <a:gd name="T24" fmla="*/ 37 w 48"/>
                  <a:gd name="T25" fmla="*/ 11 h 180"/>
                  <a:gd name="T26" fmla="*/ 34 w 48"/>
                  <a:gd name="T27" fmla="*/ 9 h 180"/>
                  <a:gd name="T28" fmla="*/ 29 w 48"/>
                  <a:gd name="T29" fmla="*/ 6 h 180"/>
                  <a:gd name="T30" fmla="*/ 25 w 48"/>
                  <a:gd name="T31" fmla="*/ 5 h 180"/>
                  <a:gd name="T32" fmla="*/ 23 w 48"/>
                  <a:gd name="T33" fmla="*/ 5 h 180"/>
                  <a:gd name="T34" fmla="*/ 23 w 48"/>
                  <a:gd name="T35" fmla="*/ 0 h 180"/>
                  <a:gd name="T36" fmla="*/ 25 w 48"/>
                  <a:gd name="T37" fmla="*/ 0 h 180"/>
                  <a:gd name="T38" fmla="*/ 37 w 48"/>
                  <a:gd name="T39" fmla="*/ 3 h 180"/>
                  <a:gd name="T40" fmla="*/ 45 w 48"/>
                  <a:gd name="T41" fmla="*/ 11 h 180"/>
                  <a:gd name="T42" fmla="*/ 48 w 48"/>
                  <a:gd name="T43" fmla="*/ 23 h 180"/>
                  <a:gd name="T44" fmla="*/ 48 w 48"/>
                  <a:gd name="T45" fmla="*/ 180 h 180"/>
                  <a:gd name="T46" fmla="*/ 0 w 48"/>
                  <a:gd name="T47" fmla="*/ 180 h 180"/>
                  <a:gd name="T48" fmla="*/ 0 w 48"/>
                  <a:gd name="T49" fmla="*/ 23 h 180"/>
                  <a:gd name="T50" fmla="*/ 3 w 48"/>
                  <a:gd name="T51" fmla="*/ 11 h 180"/>
                  <a:gd name="T52" fmla="*/ 11 w 48"/>
                  <a:gd name="T53" fmla="*/ 3 h 180"/>
                  <a:gd name="T54" fmla="*/ 23 w 48"/>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80">
                    <a:moveTo>
                      <a:pt x="23" y="5"/>
                    </a:moveTo>
                    <a:lnTo>
                      <a:pt x="19" y="6"/>
                    </a:lnTo>
                    <a:lnTo>
                      <a:pt x="14" y="9"/>
                    </a:lnTo>
                    <a:lnTo>
                      <a:pt x="11" y="11"/>
                    </a:lnTo>
                    <a:lnTo>
                      <a:pt x="8" y="14"/>
                    </a:lnTo>
                    <a:lnTo>
                      <a:pt x="7" y="18"/>
                    </a:lnTo>
                    <a:lnTo>
                      <a:pt x="6" y="23"/>
                    </a:lnTo>
                    <a:lnTo>
                      <a:pt x="6" y="175"/>
                    </a:lnTo>
                    <a:lnTo>
                      <a:pt x="41" y="175"/>
                    </a:lnTo>
                    <a:lnTo>
                      <a:pt x="41" y="23"/>
                    </a:lnTo>
                    <a:lnTo>
                      <a:pt x="41" y="18"/>
                    </a:lnTo>
                    <a:lnTo>
                      <a:pt x="39" y="14"/>
                    </a:lnTo>
                    <a:lnTo>
                      <a:pt x="37" y="11"/>
                    </a:lnTo>
                    <a:lnTo>
                      <a:pt x="34" y="9"/>
                    </a:lnTo>
                    <a:lnTo>
                      <a:pt x="29" y="6"/>
                    </a:lnTo>
                    <a:lnTo>
                      <a:pt x="25" y="5"/>
                    </a:lnTo>
                    <a:lnTo>
                      <a:pt x="23" y="5"/>
                    </a:lnTo>
                    <a:close/>
                    <a:moveTo>
                      <a:pt x="23" y="0"/>
                    </a:moveTo>
                    <a:lnTo>
                      <a:pt x="25" y="0"/>
                    </a:lnTo>
                    <a:lnTo>
                      <a:pt x="37" y="3"/>
                    </a:lnTo>
                    <a:lnTo>
                      <a:pt x="45" y="11"/>
                    </a:lnTo>
                    <a:lnTo>
                      <a:pt x="48" y="23"/>
                    </a:lnTo>
                    <a:lnTo>
                      <a:pt x="48" y="180"/>
                    </a:lnTo>
                    <a:lnTo>
                      <a:pt x="0" y="180"/>
                    </a:lnTo>
                    <a:lnTo>
                      <a:pt x="0" y="23"/>
                    </a:lnTo>
                    <a:lnTo>
                      <a:pt x="3" y="11"/>
                    </a:lnTo>
                    <a:lnTo>
                      <a:pt x="11" y="3"/>
                    </a:lnTo>
                    <a:lnTo>
                      <a:pt x="23"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5" name="Freeform 148"/>
              <p:cNvSpPr/>
              <p:nvPr/>
            </p:nvSpPr>
            <p:spPr bwMode="auto">
              <a:xfrm>
                <a:off x="5453063" y="4732338"/>
                <a:ext cx="293688" cy="153988"/>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16" name="组合 15"/>
          <p:cNvGrpSpPr>
            <a:grpSpLocks noChangeAspect="1"/>
          </p:cNvGrpSpPr>
          <p:nvPr/>
        </p:nvGrpSpPr>
        <p:grpSpPr>
          <a:xfrm>
            <a:off x="10285730" y="1379855"/>
            <a:ext cx="928800" cy="2379420"/>
            <a:chOff x="16198" y="2733"/>
            <a:chExt cx="1844" cy="4724"/>
          </a:xfrm>
        </p:grpSpPr>
        <p:sp>
          <p:nvSpPr>
            <p:cNvPr id="169" name="任意多边形 168"/>
            <p:cNvSpPr/>
            <p:nvPr/>
          </p:nvSpPr>
          <p:spPr bwMode="auto">
            <a:xfrm>
              <a:off x="16198" y="2733"/>
              <a:ext cx="1844" cy="4724"/>
            </a:xfrm>
            <a:custGeom>
              <a:avLst/>
              <a:gdLst>
                <a:gd name="connsiteX0" fmla="*/ 239712 w 1228725"/>
                <a:gd name="connsiteY0" fmla="*/ 0 h 3148013"/>
                <a:gd name="connsiteX1" fmla="*/ 252412 w 1228725"/>
                <a:gd name="connsiteY1" fmla="*/ 0 h 3148013"/>
                <a:gd name="connsiteX2" fmla="*/ 296862 w 1228725"/>
                <a:gd name="connsiteY2" fmla="*/ 0 h 3148013"/>
                <a:gd name="connsiteX3" fmla="*/ 339725 w 1228725"/>
                <a:gd name="connsiteY3" fmla="*/ 0 h 3148013"/>
                <a:gd name="connsiteX4" fmla="*/ 381000 w 1228725"/>
                <a:gd name="connsiteY4" fmla="*/ 0 h 3148013"/>
                <a:gd name="connsiteX5" fmla="*/ 423862 w 1228725"/>
                <a:gd name="connsiteY5" fmla="*/ 0 h 3148013"/>
                <a:gd name="connsiteX6" fmla="*/ 423863 w 1228725"/>
                <a:gd name="connsiteY6" fmla="*/ 0 h 3148013"/>
                <a:gd name="connsiteX7" fmla="*/ 465137 w 1228725"/>
                <a:gd name="connsiteY7" fmla="*/ 0 h 3148013"/>
                <a:gd name="connsiteX8" fmla="*/ 508000 w 1228725"/>
                <a:gd name="connsiteY8" fmla="*/ 0 h 3148013"/>
                <a:gd name="connsiteX9" fmla="*/ 550862 w 1228725"/>
                <a:gd name="connsiteY9" fmla="*/ 0 h 3148013"/>
                <a:gd name="connsiteX10" fmla="*/ 550863 w 1228725"/>
                <a:gd name="connsiteY10" fmla="*/ 0 h 3148013"/>
                <a:gd name="connsiteX11" fmla="*/ 592137 w 1228725"/>
                <a:gd name="connsiteY11" fmla="*/ 0 h 3148013"/>
                <a:gd name="connsiteX12" fmla="*/ 635000 w 1228725"/>
                <a:gd name="connsiteY12" fmla="*/ 0 h 3148013"/>
                <a:gd name="connsiteX13" fmla="*/ 676275 w 1228725"/>
                <a:gd name="connsiteY13" fmla="*/ 0 h 3148013"/>
                <a:gd name="connsiteX14" fmla="*/ 720725 w 1228725"/>
                <a:gd name="connsiteY14" fmla="*/ 0 h 3148013"/>
                <a:gd name="connsiteX15" fmla="*/ 763587 w 1228725"/>
                <a:gd name="connsiteY15" fmla="*/ 0 h 3148013"/>
                <a:gd name="connsiteX16" fmla="*/ 763588 w 1228725"/>
                <a:gd name="connsiteY16" fmla="*/ 0 h 3148013"/>
                <a:gd name="connsiteX17" fmla="*/ 804862 w 1228725"/>
                <a:gd name="connsiteY17" fmla="*/ 0 h 3148013"/>
                <a:gd name="connsiteX18" fmla="*/ 847725 w 1228725"/>
                <a:gd name="connsiteY18" fmla="*/ 0 h 3148013"/>
                <a:gd name="connsiteX19" fmla="*/ 889000 w 1228725"/>
                <a:gd name="connsiteY19" fmla="*/ 0 h 3148013"/>
                <a:gd name="connsiteX20" fmla="*/ 931862 w 1228725"/>
                <a:gd name="connsiteY20" fmla="*/ 0 h 3148013"/>
                <a:gd name="connsiteX21" fmla="*/ 931863 w 1228725"/>
                <a:gd name="connsiteY21" fmla="*/ 0 h 3148013"/>
                <a:gd name="connsiteX22" fmla="*/ 974725 w 1228725"/>
                <a:gd name="connsiteY22" fmla="*/ 0 h 3148013"/>
                <a:gd name="connsiteX23" fmla="*/ 989013 w 1228725"/>
                <a:gd name="connsiteY23" fmla="*/ 0 h 3148013"/>
                <a:gd name="connsiteX24" fmla="*/ 1016000 w 1228725"/>
                <a:gd name="connsiteY24" fmla="*/ 3175 h 3148013"/>
                <a:gd name="connsiteX25" fmla="*/ 1036638 w 1228725"/>
                <a:gd name="connsiteY25" fmla="*/ 4762 h 3148013"/>
                <a:gd name="connsiteX26" fmla="*/ 1058862 w 1228725"/>
                <a:gd name="connsiteY26" fmla="*/ 11112 h 3148013"/>
                <a:gd name="connsiteX27" fmla="*/ 1058862 w 1228725"/>
                <a:gd name="connsiteY27" fmla="*/ 11112 h 3148013"/>
                <a:gd name="connsiteX28" fmla="*/ 1081087 w 1228725"/>
                <a:gd name="connsiteY28" fmla="*/ 15874 h 3148013"/>
                <a:gd name="connsiteX29" fmla="*/ 1100137 w 1228725"/>
                <a:gd name="connsiteY29" fmla="*/ 25399 h 3148013"/>
                <a:gd name="connsiteX30" fmla="*/ 1100137 w 1228725"/>
                <a:gd name="connsiteY30" fmla="*/ 25400 h 3148013"/>
                <a:gd name="connsiteX31" fmla="*/ 1123949 w 1228725"/>
                <a:gd name="connsiteY31" fmla="*/ 34925 h 3148013"/>
                <a:gd name="connsiteX32" fmla="*/ 1144587 w 1228725"/>
                <a:gd name="connsiteY32" fmla="*/ 50800 h 3148013"/>
                <a:gd name="connsiteX33" fmla="*/ 1158875 w 1228725"/>
                <a:gd name="connsiteY33" fmla="*/ 60325 h 3148013"/>
                <a:gd name="connsiteX34" fmla="*/ 1187450 w 1228725"/>
                <a:gd name="connsiteY34" fmla="*/ 90488 h 3148013"/>
                <a:gd name="connsiteX35" fmla="*/ 1187450 w 1228725"/>
                <a:gd name="connsiteY35" fmla="*/ 90487 h 3148013"/>
                <a:gd name="connsiteX36" fmla="*/ 1189037 w 1228725"/>
                <a:gd name="connsiteY36" fmla="*/ 92075 h 3148013"/>
                <a:gd name="connsiteX37" fmla="*/ 1209675 w 1228725"/>
                <a:gd name="connsiteY37" fmla="*/ 128587 h 3148013"/>
                <a:gd name="connsiteX38" fmla="*/ 1222375 w 1228725"/>
                <a:gd name="connsiteY38" fmla="*/ 166687 h 3148013"/>
                <a:gd name="connsiteX39" fmla="*/ 1228725 w 1228725"/>
                <a:gd name="connsiteY39" fmla="*/ 209550 h 3148013"/>
                <a:gd name="connsiteX40" fmla="*/ 1228725 w 1228725"/>
                <a:gd name="connsiteY40" fmla="*/ 2940050 h 3148013"/>
                <a:gd name="connsiteX41" fmla="*/ 1222375 w 1228725"/>
                <a:gd name="connsiteY41" fmla="*/ 2982912 h 3148013"/>
                <a:gd name="connsiteX42" fmla="*/ 1209675 w 1228725"/>
                <a:gd name="connsiteY42" fmla="*/ 3021012 h 3148013"/>
                <a:gd name="connsiteX43" fmla="*/ 1189037 w 1228725"/>
                <a:gd name="connsiteY43" fmla="*/ 3055937 h 3148013"/>
                <a:gd name="connsiteX44" fmla="*/ 1187450 w 1228725"/>
                <a:gd name="connsiteY44" fmla="*/ 3059112 h 3148013"/>
                <a:gd name="connsiteX45" fmla="*/ 1187450 w 1228725"/>
                <a:gd name="connsiteY45" fmla="*/ 3059113 h 3148013"/>
                <a:gd name="connsiteX46" fmla="*/ 1158875 w 1228725"/>
                <a:gd name="connsiteY46" fmla="*/ 3087688 h 3148013"/>
                <a:gd name="connsiteX47" fmla="*/ 1144587 w 1228725"/>
                <a:gd name="connsiteY47" fmla="*/ 3097213 h 3148013"/>
                <a:gd name="connsiteX48" fmla="*/ 1144587 w 1228725"/>
                <a:gd name="connsiteY48" fmla="*/ 3097213 h 3148013"/>
                <a:gd name="connsiteX49" fmla="*/ 1123949 w 1228725"/>
                <a:gd name="connsiteY49" fmla="*/ 3113088 h 3148013"/>
                <a:gd name="connsiteX50" fmla="*/ 1100137 w 1228725"/>
                <a:gd name="connsiteY50" fmla="*/ 3124200 h 3148013"/>
                <a:gd name="connsiteX51" fmla="*/ 1081087 w 1228725"/>
                <a:gd name="connsiteY51" fmla="*/ 3132138 h 3148013"/>
                <a:gd name="connsiteX52" fmla="*/ 1058863 w 1228725"/>
                <a:gd name="connsiteY52" fmla="*/ 3136900 h 3148013"/>
                <a:gd name="connsiteX53" fmla="*/ 1036638 w 1228725"/>
                <a:gd name="connsiteY53" fmla="*/ 3144838 h 3148013"/>
                <a:gd name="connsiteX54" fmla="*/ 1016000 w 1228725"/>
                <a:gd name="connsiteY54" fmla="*/ 3146425 h 3148013"/>
                <a:gd name="connsiteX55" fmla="*/ 1016000 w 1228725"/>
                <a:gd name="connsiteY55" fmla="*/ 3146426 h 3148013"/>
                <a:gd name="connsiteX56" fmla="*/ 989013 w 1228725"/>
                <a:gd name="connsiteY56" fmla="*/ 3148013 h 3148013"/>
                <a:gd name="connsiteX57" fmla="*/ 974725 w 1228725"/>
                <a:gd name="connsiteY57" fmla="*/ 3148013 h 3148013"/>
                <a:gd name="connsiteX58" fmla="*/ 931863 w 1228725"/>
                <a:gd name="connsiteY58" fmla="*/ 3148013 h 3148013"/>
                <a:gd name="connsiteX59" fmla="*/ 931862 w 1228725"/>
                <a:gd name="connsiteY59" fmla="*/ 3148013 h 3148013"/>
                <a:gd name="connsiteX60" fmla="*/ 889000 w 1228725"/>
                <a:gd name="connsiteY60" fmla="*/ 3148013 h 3148013"/>
                <a:gd name="connsiteX61" fmla="*/ 847725 w 1228725"/>
                <a:gd name="connsiteY61" fmla="*/ 3148013 h 3148013"/>
                <a:gd name="connsiteX62" fmla="*/ 804862 w 1228725"/>
                <a:gd name="connsiteY62" fmla="*/ 3148013 h 3148013"/>
                <a:gd name="connsiteX63" fmla="*/ 763588 w 1228725"/>
                <a:gd name="connsiteY63" fmla="*/ 3148013 h 3148013"/>
                <a:gd name="connsiteX64" fmla="*/ 763587 w 1228725"/>
                <a:gd name="connsiteY64" fmla="*/ 3148013 h 3148013"/>
                <a:gd name="connsiteX65" fmla="*/ 720725 w 1228725"/>
                <a:gd name="connsiteY65" fmla="*/ 3148013 h 3148013"/>
                <a:gd name="connsiteX66" fmla="*/ 676275 w 1228725"/>
                <a:gd name="connsiteY66" fmla="*/ 3148013 h 3148013"/>
                <a:gd name="connsiteX67" fmla="*/ 635000 w 1228725"/>
                <a:gd name="connsiteY67" fmla="*/ 3148013 h 3148013"/>
                <a:gd name="connsiteX68" fmla="*/ 592137 w 1228725"/>
                <a:gd name="connsiteY68" fmla="*/ 3148013 h 3148013"/>
                <a:gd name="connsiteX69" fmla="*/ 550863 w 1228725"/>
                <a:gd name="connsiteY69" fmla="*/ 3148013 h 3148013"/>
                <a:gd name="connsiteX70" fmla="*/ 550862 w 1228725"/>
                <a:gd name="connsiteY70" fmla="*/ 3148013 h 3148013"/>
                <a:gd name="connsiteX71" fmla="*/ 508000 w 1228725"/>
                <a:gd name="connsiteY71" fmla="*/ 3148013 h 3148013"/>
                <a:gd name="connsiteX72" fmla="*/ 465137 w 1228725"/>
                <a:gd name="connsiteY72" fmla="*/ 3148013 h 3148013"/>
                <a:gd name="connsiteX73" fmla="*/ 423863 w 1228725"/>
                <a:gd name="connsiteY73" fmla="*/ 3148013 h 3148013"/>
                <a:gd name="connsiteX74" fmla="*/ 423862 w 1228725"/>
                <a:gd name="connsiteY74" fmla="*/ 3148013 h 3148013"/>
                <a:gd name="connsiteX75" fmla="*/ 381000 w 1228725"/>
                <a:gd name="connsiteY75" fmla="*/ 3148013 h 3148013"/>
                <a:gd name="connsiteX76" fmla="*/ 339725 w 1228725"/>
                <a:gd name="connsiteY76" fmla="*/ 3148013 h 3148013"/>
                <a:gd name="connsiteX77" fmla="*/ 296862 w 1228725"/>
                <a:gd name="connsiteY77" fmla="*/ 3148013 h 3148013"/>
                <a:gd name="connsiteX78" fmla="*/ 252412 w 1228725"/>
                <a:gd name="connsiteY78" fmla="*/ 3148013 h 3148013"/>
                <a:gd name="connsiteX79" fmla="*/ 239712 w 1228725"/>
                <a:gd name="connsiteY79" fmla="*/ 3148013 h 3148013"/>
                <a:gd name="connsiteX80" fmla="*/ 211137 w 1228725"/>
                <a:gd name="connsiteY80" fmla="*/ 3146426 h 3148013"/>
                <a:gd name="connsiteX81" fmla="*/ 211137 w 1228725"/>
                <a:gd name="connsiteY81" fmla="*/ 3146425 h 3148013"/>
                <a:gd name="connsiteX82" fmla="*/ 190500 w 1228725"/>
                <a:gd name="connsiteY82" fmla="*/ 3144838 h 3148013"/>
                <a:gd name="connsiteX83" fmla="*/ 168275 w 1228725"/>
                <a:gd name="connsiteY83" fmla="*/ 3136900 h 3148013"/>
                <a:gd name="connsiteX84" fmla="*/ 146049 w 1228725"/>
                <a:gd name="connsiteY84" fmla="*/ 3132138 h 3148013"/>
                <a:gd name="connsiteX85" fmla="*/ 125412 w 1228725"/>
                <a:gd name="connsiteY85" fmla="*/ 3124200 h 3148013"/>
                <a:gd name="connsiteX86" fmla="*/ 104774 w 1228725"/>
                <a:gd name="connsiteY86" fmla="*/ 3113088 h 3148013"/>
                <a:gd name="connsiteX87" fmla="*/ 84137 w 1228725"/>
                <a:gd name="connsiteY87" fmla="*/ 3097213 h 3148013"/>
                <a:gd name="connsiteX88" fmla="*/ 68263 w 1228725"/>
                <a:gd name="connsiteY88" fmla="*/ 3087688 h 3148013"/>
                <a:gd name="connsiteX89" fmla="*/ 41275 w 1228725"/>
                <a:gd name="connsiteY89" fmla="*/ 3059113 h 3148013"/>
                <a:gd name="connsiteX90" fmla="*/ 41275 w 1228725"/>
                <a:gd name="connsiteY90" fmla="*/ 3059112 h 3148013"/>
                <a:gd name="connsiteX91" fmla="*/ 39687 w 1228725"/>
                <a:gd name="connsiteY91" fmla="*/ 3055937 h 3148013"/>
                <a:gd name="connsiteX92" fmla="*/ 19050 w 1228725"/>
                <a:gd name="connsiteY92" fmla="*/ 3021012 h 3148013"/>
                <a:gd name="connsiteX93" fmla="*/ 3175 w 1228725"/>
                <a:gd name="connsiteY93" fmla="*/ 2982912 h 3148013"/>
                <a:gd name="connsiteX94" fmla="*/ 0 w 1228725"/>
                <a:gd name="connsiteY94" fmla="*/ 2940050 h 3148013"/>
                <a:gd name="connsiteX95" fmla="*/ 0 w 1228725"/>
                <a:gd name="connsiteY95" fmla="*/ 209550 h 3148013"/>
                <a:gd name="connsiteX96" fmla="*/ 3175 w 1228725"/>
                <a:gd name="connsiteY96" fmla="*/ 166687 h 3148013"/>
                <a:gd name="connsiteX97" fmla="*/ 19050 w 1228725"/>
                <a:gd name="connsiteY97" fmla="*/ 128587 h 3148013"/>
                <a:gd name="connsiteX98" fmla="*/ 39687 w 1228725"/>
                <a:gd name="connsiteY98" fmla="*/ 92075 h 3148013"/>
                <a:gd name="connsiteX99" fmla="*/ 41275 w 1228725"/>
                <a:gd name="connsiteY99" fmla="*/ 90487 h 3148013"/>
                <a:gd name="connsiteX100" fmla="*/ 41275 w 1228725"/>
                <a:gd name="connsiteY100" fmla="*/ 90488 h 3148013"/>
                <a:gd name="connsiteX101" fmla="*/ 68263 w 1228725"/>
                <a:gd name="connsiteY101" fmla="*/ 60325 h 3148013"/>
                <a:gd name="connsiteX102" fmla="*/ 84137 w 1228725"/>
                <a:gd name="connsiteY102" fmla="*/ 50801 h 3148013"/>
                <a:gd name="connsiteX103" fmla="*/ 84137 w 1228725"/>
                <a:gd name="connsiteY103" fmla="*/ 50800 h 3148013"/>
                <a:gd name="connsiteX104" fmla="*/ 104774 w 1228725"/>
                <a:gd name="connsiteY104" fmla="*/ 34925 h 3148013"/>
                <a:gd name="connsiteX105" fmla="*/ 125412 w 1228725"/>
                <a:gd name="connsiteY105" fmla="*/ 25400 h 3148013"/>
                <a:gd name="connsiteX106" fmla="*/ 125412 w 1228725"/>
                <a:gd name="connsiteY106" fmla="*/ 25399 h 3148013"/>
                <a:gd name="connsiteX107" fmla="*/ 146049 w 1228725"/>
                <a:gd name="connsiteY107" fmla="*/ 15874 h 3148013"/>
                <a:gd name="connsiteX108" fmla="*/ 168275 w 1228725"/>
                <a:gd name="connsiteY108" fmla="*/ 11112 h 3148013"/>
                <a:gd name="connsiteX109" fmla="*/ 168275 w 1228725"/>
                <a:gd name="connsiteY109" fmla="*/ 11112 h 3148013"/>
                <a:gd name="connsiteX110" fmla="*/ 190500 w 1228725"/>
                <a:gd name="connsiteY110" fmla="*/ 4762 h 3148013"/>
                <a:gd name="connsiteX111" fmla="*/ 211137 w 1228725"/>
                <a:gd name="connsiteY111"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28725" h="3148013">
                  <a:moveTo>
                    <a:pt x="239712" y="0"/>
                  </a:moveTo>
                  <a:lnTo>
                    <a:pt x="252412" y="0"/>
                  </a:lnTo>
                  <a:lnTo>
                    <a:pt x="296862" y="0"/>
                  </a:lnTo>
                  <a:lnTo>
                    <a:pt x="339725" y="0"/>
                  </a:lnTo>
                  <a:lnTo>
                    <a:pt x="381000" y="0"/>
                  </a:lnTo>
                  <a:lnTo>
                    <a:pt x="423862" y="0"/>
                  </a:lnTo>
                  <a:lnTo>
                    <a:pt x="423863" y="0"/>
                  </a:lnTo>
                  <a:lnTo>
                    <a:pt x="465137" y="0"/>
                  </a:lnTo>
                  <a:lnTo>
                    <a:pt x="508000" y="0"/>
                  </a:lnTo>
                  <a:lnTo>
                    <a:pt x="550862" y="0"/>
                  </a:lnTo>
                  <a:lnTo>
                    <a:pt x="550863" y="0"/>
                  </a:lnTo>
                  <a:lnTo>
                    <a:pt x="592137" y="0"/>
                  </a:lnTo>
                  <a:lnTo>
                    <a:pt x="635000" y="0"/>
                  </a:lnTo>
                  <a:lnTo>
                    <a:pt x="676275" y="0"/>
                  </a:lnTo>
                  <a:lnTo>
                    <a:pt x="720725" y="0"/>
                  </a:lnTo>
                  <a:lnTo>
                    <a:pt x="763587" y="0"/>
                  </a:lnTo>
                  <a:lnTo>
                    <a:pt x="763588" y="0"/>
                  </a:lnTo>
                  <a:lnTo>
                    <a:pt x="804862" y="0"/>
                  </a:lnTo>
                  <a:lnTo>
                    <a:pt x="847725" y="0"/>
                  </a:lnTo>
                  <a:lnTo>
                    <a:pt x="889000" y="0"/>
                  </a:lnTo>
                  <a:lnTo>
                    <a:pt x="931862" y="0"/>
                  </a:lnTo>
                  <a:lnTo>
                    <a:pt x="931863" y="0"/>
                  </a:lnTo>
                  <a:lnTo>
                    <a:pt x="974725" y="0"/>
                  </a:lnTo>
                  <a:lnTo>
                    <a:pt x="989013" y="0"/>
                  </a:lnTo>
                  <a:lnTo>
                    <a:pt x="1016000" y="3175"/>
                  </a:lnTo>
                  <a:lnTo>
                    <a:pt x="1036638" y="4762"/>
                  </a:lnTo>
                  <a:lnTo>
                    <a:pt x="1058862" y="11112"/>
                  </a:lnTo>
                  <a:lnTo>
                    <a:pt x="1058862" y="11112"/>
                  </a:lnTo>
                  <a:lnTo>
                    <a:pt x="1081087" y="15874"/>
                  </a:lnTo>
                  <a:lnTo>
                    <a:pt x="1100137" y="25399"/>
                  </a:lnTo>
                  <a:lnTo>
                    <a:pt x="1100137" y="25400"/>
                  </a:lnTo>
                  <a:lnTo>
                    <a:pt x="1123949" y="34925"/>
                  </a:lnTo>
                  <a:lnTo>
                    <a:pt x="1144587" y="50800"/>
                  </a:lnTo>
                  <a:lnTo>
                    <a:pt x="1158875" y="60325"/>
                  </a:lnTo>
                  <a:lnTo>
                    <a:pt x="1187450" y="90488"/>
                  </a:lnTo>
                  <a:lnTo>
                    <a:pt x="1187450" y="90487"/>
                  </a:lnTo>
                  <a:lnTo>
                    <a:pt x="1189037" y="92075"/>
                  </a:lnTo>
                  <a:lnTo>
                    <a:pt x="1209675" y="128587"/>
                  </a:lnTo>
                  <a:lnTo>
                    <a:pt x="1222375" y="166687"/>
                  </a:lnTo>
                  <a:lnTo>
                    <a:pt x="1228725" y="209550"/>
                  </a:lnTo>
                  <a:lnTo>
                    <a:pt x="1228725" y="2940050"/>
                  </a:lnTo>
                  <a:lnTo>
                    <a:pt x="1222375" y="2982912"/>
                  </a:lnTo>
                  <a:lnTo>
                    <a:pt x="1209675" y="3021012"/>
                  </a:lnTo>
                  <a:lnTo>
                    <a:pt x="1189037" y="3055937"/>
                  </a:lnTo>
                  <a:lnTo>
                    <a:pt x="1187450" y="3059112"/>
                  </a:lnTo>
                  <a:lnTo>
                    <a:pt x="1187450" y="3059113"/>
                  </a:lnTo>
                  <a:lnTo>
                    <a:pt x="1158875" y="3087688"/>
                  </a:lnTo>
                  <a:lnTo>
                    <a:pt x="1144587" y="3097213"/>
                  </a:lnTo>
                  <a:lnTo>
                    <a:pt x="1144587" y="3097213"/>
                  </a:lnTo>
                  <a:lnTo>
                    <a:pt x="1123949" y="3113088"/>
                  </a:lnTo>
                  <a:lnTo>
                    <a:pt x="1100137" y="3124200"/>
                  </a:lnTo>
                  <a:lnTo>
                    <a:pt x="1081087" y="3132138"/>
                  </a:lnTo>
                  <a:lnTo>
                    <a:pt x="1058863" y="3136900"/>
                  </a:lnTo>
                  <a:lnTo>
                    <a:pt x="1036638" y="3144838"/>
                  </a:lnTo>
                  <a:lnTo>
                    <a:pt x="1016000" y="3146425"/>
                  </a:lnTo>
                  <a:lnTo>
                    <a:pt x="1016000" y="3146426"/>
                  </a:lnTo>
                  <a:lnTo>
                    <a:pt x="989013" y="3148013"/>
                  </a:lnTo>
                  <a:lnTo>
                    <a:pt x="974725" y="3148013"/>
                  </a:lnTo>
                  <a:lnTo>
                    <a:pt x="931863" y="3148013"/>
                  </a:lnTo>
                  <a:lnTo>
                    <a:pt x="931862" y="3148013"/>
                  </a:lnTo>
                  <a:lnTo>
                    <a:pt x="889000" y="3148013"/>
                  </a:lnTo>
                  <a:lnTo>
                    <a:pt x="847725" y="3148013"/>
                  </a:lnTo>
                  <a:lnTo>
                    <a:pt x="804862" y="3148013"/>
                  </a:lnTo>
                  <a:lnTo>
                    <a:pt x="763588" y="3148013"/>
                  </a:lnTo>
                  <a:lnTo>
                    <a:pt x="763587" y="3148013"/>
                  </a:lnTo>
                  <a:lnTo>
                    <a:pt x="720725" y="3148013"/>
                  </a:lnTo>
                  <a:lnTo>
                    <a:pt x="676275" y="3148013"/>
                  </a:lnTo>
                  <a:lnTo>
                    <a:pt x="635000" y="3148013"/>
                  </a:lnTo>
                  <a:lnTo>
                    <a:pt x="592137" y="3148013"/>
                  </a:lnTo>
                  <a:lnTo>
                    <a:pt x="550863" y="3148013"/>
                  </a:lnTo>
                  <a:lnTo>
                    <a:pt x="550862" y="3148013"/>
                  </a:lnTo>
                  <a:lnTo>
                    <a:pt x="508000" y="3148013"/>
                  </a:lnTo>
                  <a:lnTo>
                    <a:pt x="465137" y="3148013"/>
                  </a:lnTo>
                  <a:lnTo>
                    <a:pt x="423863" y="3148013"/>
                  </a:lnTo>
                  <a:lnTo>
                    <a:pt x="423862" y="3148013"/>
                  </a:lnTo>
                  <a:lnTo>
                    <a:pt x="381000" y="3148013"/>
                  </a:lnTo>
                  <a:lnTo>
                    <a:pt x="339725" y="3148013"/>
                  </a:lnTo>
                  <a:lnTo>
                    <a:pt x="296862" y="3148013"/>
                  </a:lnTo>
                  <a:lnTo>
                    <a:pt x="252412" y="3148013"/>
                  </a:lnTo>
                  <a:lnTo>
                    <a:pt x="239712" y="3148013"/>
                  </a:lnTo>
                  <a:lnTo>
                    <a:pt x="211137" y="3146426"/>
                  </a:lnTo>
                  <a:lnTo>
                    <a:pt x="211137" y="3146425"/>
                  </a:lnTo>
                  <a:lnTo>
                    <a:pt x="190500" y="3144838"/>
                  </a:lnTo>
                  <a:lnTo>
                    <a:pt x="168275" y="3136900"/>
                  </a:lnTo>
                  <a:lnTo>
                    <a:pt x="146049" y="3132138"/>
                  </a:lnTo>
                  <a:lnTo>
                    <a:pt x="125412" y="3124200"/>
                  </a:lnTo>
                  <a:lnTo>
                    <a:pt x="104774" y="3113088"/>
                  </a:lnTo>
                  <a:lnTo>
                    <a:pt x="84137" y="3097213"/>
                  </a:lnTo>
                  <a:lnTo>
                    <a:pt x="68263" y="3087688"/>
                  </a:lnTo>
                  <a:lnTo>
                    <a:pt x="41275" y="3059113"/>
                  </a:lnTo>
                  <a:lnTo>
                    <a:pt x="41275" y="3059112"/>
                  </a:lnTo>
                  <a:lnTo>
                    <a:pt x="39687" y="3055937"/>
                  </a:lnTo>
                  <a:lnTo>
                    <a:pt x="19050" y="3021012"/>
                  </a:lnTo>
                  <a:lnTo>
                    <a:pt x="3175" y="2982912"/>
                  </a:lnTo>
                  <a:lnTo>
                    <a:pt x="0" y="2940050"/>
                  </a:lnTo>
                  <a:lnTo>
                    <a:pt x="0" y="209550"/>
                  </a:lnTo>
                  <a:lnTo>
                    <a:pt x="3175" y="166687"/>
                  </a:lnTo>
                  <a:lnTo>
                    <a:pt x="19050" y="128587"/>
                  </a:lnTo>
                  <a:lnTo>
                    <a:pt x="39687" y="92075"/>
                  </a:lnTo>
                  <a:lnTo>
                    <a:pt x="41275" y="90487"/>
                  </a:lnTo>
                  <a:lnTo>
                    <a:pt x="41275" y="90488"/>
                  </a:lnTo>
                  <a:lnTo>
                    <a:pt x="68263" y="60325"/>
                  </a:lnTo>
                  <a:lnTo>
                    <a:pt x="84137" y="50801"/>
                  </a:lnTo>
                  <a:lnTo>
                    <a:pt x="84137" y="50800"/>
                  </a:lnTo>
                  <a:lnTo>
                    <a:pt x="104774" y="34925"/>
                  </a:lnTo>
                  <a:lnTo>
                    <a:pt x="125412" y="25400"/>
                  </a:lnTo>
                  <a:lnTo>
                    <a:pt x="125412" y="25399"/>
                  </a:lnTo>
                  <a:lnTo>
                    <a:pt x="146049" y="15874"/>
                  </a:lnTo>
                  <a:lnTo>
                    <a:pt x="168275" y="11112"/>
                  </a:lnTo>
                  <a:lnTo>
                    <a:pt x="168275" y="11112"/>
                  </a:lnTo>
                  <a:lnTo>
                    <a:pt x="190500" y="4762"/>
                  </a:lnTo>
                  <a:lnTo>
                    <a:pt x="211137" y="3175"/>
                  </a:lnTo>
                  <a:close/>
                </a:path>
              </a:pathLst>
            </a:custGeom>
            <a:solidFill>
              <a:schemeClr val="accent4"/>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9" name="组合 8"/>
            <p:cNvGrpSpPr/>
            <p:nvPr/>
          </p:nvGrpSpPr>
          <p:grpSpPr>
            <a:xfrm>
              <a:off x="16198" y="3048"/>
              <a:ext cx="896" cy="2666"/>
              <a:chOff x="9286715" y="1680422"/>
              <a:chExt cx="654939" cy="1949140"/>
            </a:xfrm>
            <a:solidFill>
              <a:schemeClr val="accent4"/>
            </a:solidFill>
          </p:grpSpPr>
          <p:sp>
            <p:nvSpPr>
              <p:cNvPr id="171" name="Freeform 137"/>
              <p:cNvSpPr/>
              <p:nvPr/>
            </p:nvSpPr>
            <p:spPr bwMode="auto">
              <a:xfrm>
                <a:off x="9286715" y="1680422"/>
                <a:ext cx="654939" cy="1949140"/>
              </a:xfrm>
              <a:custGeom>
                <a:avLst/>
                <a:gdLst>
                  <a:gd name="T0" fmla="*/ 0 w 376"/>
                  <a:gd name="T1" fmla="*/ 0 h 1119"/>
                  <a:gd name="T2" fmla="*/ 259 w 376"/>
                  <a:gd name="T3" fmla="*/ 37 h 1119"/>
                  <a:gd name="T4" fmla="*/ 283 w 376"/>
                  <a:gd name="T5" fmla="*/ 42 h 1119"/>
                  <a:gd name="T6" fmla="*/ 305 w 376"/>
                  <a:gd name="T7" fmla="*/ 50 h 1119"/>
                  <a:gd name="T8" fmla="*/ 325 w 376"/>
                  <a:gd name="T9" fmla="*/ 60 h 1119"/>
                  <a:gd name="T10" fmla="*/ 343 w 376"/>
                  <a:gd name="T11" fmla="*/ 72 h 1119"/>
                  <a:gd name="T12" fmla="*/ 357 w 376"/>
                  <a:gd name="T13" fmla="*/ 86 h 1119"/>
                  <a:gd name="T14" fmla="*/ 368 w 376"/>
                  <a:gd name="T15" fmla="*/ 101 h 1119"/>
                  <a:gd name="T16" fmla="*/ 374 w 376"/>
                  <a:gd name="T17" fmla="*/ 119 h 1119"/>
                  <a:gd name="T18" fmla="*/ 376 w 376"/>
                  <a:gd name="T19" fmla="*/ 140 h 1119"/>
                  <a:gd name="T20" fmla="*/ 376 w 376"/>
                  <a:gd name="T21" fmla="*/ 968 h 1119"/>
                  <a:gd name="T22" fmla="*/ 374 w 376"/>
                  <a:gd name="T23" fmla="*/ 988 h 1119"/>
                  <a:gd name="T24" fmla="*/ 368 w 376"/>
                  <a:gd name="T25" fmla="*/ 1007 h 1119"/>
                  <a:gd name="T26" fmla="*/ 358 w 376"/>
                  <a:gd name="T27" fmla="*/ 1022 h 1119"/>
                  <a:gd name="T28" fmla="*/ 344 w 376"/>
                  <a:gd name="T29" fmla="*/ 1036 h 1119"/>
                  <a:gd name="T30" fmla="*/ 327 w 376"/>
                  <a:gd name="T31" fmla="*/ 1048 h 1119"/>
                  <a:gd name="T32" fmla="*/ 306 w 376"/>
                  <a:gd name="T33" fmla="*/ 1058 h 1119"/>
                  <a:gd name="T34" fmla="*/ 284 w 376"/>
                  <a:gd name="T35" fmla="*/ 1066 h 1119"/>
                  <a:gd name="T36" fmla="*/ 259 w 376"/>
                  <a:gd name="T37" fmla="*/ 1071 h 1119"/>
                  <a:gd name="T38" fmla="*/ 0 w 376"/>
                  <a:gd name="T39" fmla="*/ 1119 h 1119"/>
                  <a:gd name="T40" fmla="*/ 0 w 376"/>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1119">
                    <a:moveTo>
                      <a:pt x="0" y="0"/>
                    </a:moveTo>
                    <a:lnTo>
                      <a:pt x="259" y="37"/>
                    </a:lnTo>
                    <a:lnTo>
                      <a:pt x="283" y="42"/>
                    </a:lnTo>
                    <a:lnTo>
                      <a:pt x="305" y="50"/>
                    </a:lnTo>
                    <a:lnTo>
                      <a:pt x="325" y="60"/>
                    </a:lnTo>
                    <a:lnTo>
                      <a:pt x="343" y="72"/>
                    </a:lnTo>
                    <a:lnTo>
                      <a:pt x="357" y="86"/>
                    </a:lnTo>
                    <a:lnTo>
                      <a:pt x="368" y="101"/>
                    </a:lnTo>
                    <a:lnTo>
                      <a:pt x="374" y="119"/>
                    </a:lnTo>
                    <a:lnTo>
                      <a:pt x="376" y="140"/>
                    </a:lnTo>
                    <a:lnTo>
                      <a:pt x="376" y="968"/>
                    </a:lnTo>
                    <a:lnTo>
                      <a:pt x="374" y="988"/>
                    </a:lnTo>
                    <a:lnTo>
                      <a:pt x="368" y="1007"/>
                    </a:lnTo>
                    <a:lnTo>
                      <a:pt x="358" y="1022"/>
                    </a:lnTo>
                    <a:lnTo>
                      <a:pt x="344" y="1036"/>
                    </a:lnTo>
                    <a:lnTo>
                      <a:pt x="327" y="1048"/>
                    </a:lnTo>
                    <a:lnTo>
                      <a:pt x="306" y="1058"/>
                    </a:lnTo>
                    <a:lnTo>
                      <a:pt x="284" y="1066"/>
                    </a:lnTo>
                    <a:lnTo>
                      <a:pt x="259"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5" name="组合 4"/>
              <p:cNvGrpSpPr/>
              <p:nvPr/>
            </p:nvGrpSpPr>
            <p:grpSpPr>
              <a:xfrm>
                <a:off x="9380775" y="2482548"/>
                <a:ext cx="362307" cy="344889"/>
                <a:chOff x="8289913" y="3162328"/>
                <a:chExt cx="362307" cy="344889"/>
              </a:xfrm>
              <a:grpFill/>
            </p:grpSpPr>
            <p:sp>
              <p:nvSpPr>
                <p:cNvPr id="177" name="Freeform 162"/>
                <p:cNvSpPr>
                  <a:spLocks noEditPoints="1"/>
                </p:cNvSpPr>
                <p:nvPr/>
              </p:nvSpPr>
              <p:spPr bwMode="auto">
                <a:xfrm>
                  <a:off x="8289913" y="3218068"/>
                  <a:ext cx="362307" cy="289149"/>
                </a:xfrm>
                <a:custGeom>
                  <a:avLst/>
                  <a:gdLst>
                    <a:gd name="T0" fmla="*/ 174 w 208"/>
                    <a:gd name="T1" fmla="*/ 62 h 166"/>
                    <a:gd name="T2" fmla="*/ 175 w 208"/>
                    <a:gd name="T3" fmla="*/ 43 h 166"/>
                    <a:gd name="T4" fmla="*/ 122 w 208"/>
                    <a:gd name="T5" fmla="*/ 50 h 166"/>
                    <a:gd name="T6" fmla="*/ 116 w 208"/>
                    <a:gd name="T7" fmla="*/ 53 h 166"/>
                    <a:gd name="T8" fmla="*/ 80 w 208"/>
                    <a:gd name="T9" fmla="*/ 53 h 166"/>
                    <a:gd name="T10" fmla="*/ 75 w 208"/>
                    <a:gd name="T11" fmla="*/ 51 h 166"/>
                    <a:gd name="T12" fmla="*/ 72 w 208"/>
                    <a:gd name="T13" fmla="*/ 51 h 166"/>
                    <a:gd name="T14" fmla="*/ 48 w 208"/>
                    <a:gd name="T15" fmla="*/ 51 h 166"/>
                    <a:gd name="T16" fmla="*/ 48 w 208"/>
                    <a:gd name="T17" fmla="*/ 54 h 166"/>
                    <a:gd name="T18" fmla="*/ 55 w 208"/>
                    <a:gd name="T19" fmla="*/ 58 h 166"/>
                    <a:gd name="T20" fmla="*/ 58 w 208"/>
                    <a:gd name="T21" fmla="*/ 60 h 166"/>
                    <a:gd name="T22" fmla="*/ 127 w 208"/>
                    <a:gd name="T23" fmla="*/ 62 h 166"/>
                    <a:gd name="T24" fmla="*/ 10 w 208"/>
                    <a:gd name="T25" fmla="*/ 6 h 166"/>
                    <a:gd name="T26" fmla="*/ 70 w 208"/>
                    <a:gd name="T27" fmla="*/ 41 h 166"/>
                    <a:gd name="T28" fmla="*/ 10 w 208"/>
                    <a:gd name="T29" fmla="*/ 6 h 166"/>
                    <a:gd name="T30" fmla="*/ 71 w 208"/>
                    <a:gd name="T31" fmla="*/ 0 h 166"/>
                    <a:gd name="T32" fmla="*/ 75 w 208"/>
                    <a:gd name="T33" fmla="*/ 2 h 166"/>
                    <a:gd name="T34" fmla="*/ 76 w 208"/>
                    <a:gd name="T35" fmla="*/ 39 h 166"/>
                    <a:gd name="T36" fmla="*/ 80 w 208"/>
                    <a:gd name="T37" fmla="*/ 38 h 166"/>
                    <a:gd name="T38" fmla="*/ 126 w 208"/>
                    <a:gd name="T39" fmla="*/ 14 h 166"/>
                    <a:gd name="T40" fmla="*/ 131 w 208"/>
                    <a:gd name="T41" fmla="*/ 9 h 166"/>
                    <a:gd name="T42" fmla="*/ 166 w 208"/>
                    <a:gd name="T43" fmla="*/ 8 h 166"/>
                    <a:gd name="T44" fmla="*/ 169 w 208"/>
                    <a:gd name="T45" fmla="*/ 9 h 166"/>
                    <a:gd name="T46" fmla="*/ 172 w 208"/>
                    <a:gd name="T47" fmla="*/ 10 h 166"/>
                    <a:gd name="T48" fmla="*/ 175 w 208"/>
                    <a:gd name="T49" fmla="*/ 14 h 166"/>
                    <a:gd name="T50" fmla="*/ 207 w 208"/>
                    <a:gd name="T51" fmla="*/ 67 h 166"/>
                    <a:gd name="T52" fmla="*/ 208 w 208"/>
                    <a:gd name="T53" fmla="*/ 74 h 166"/>
                    <a:gd name="T54" fmla="*/ 206 w 208"/>
                    <a:gd name="T55" fmla="*/ 80 h 166"/>
                    <a:gd name="T56" fmla="*/ 201 w 208"/>
                    <a:gd name="T57" fmla="*/ 85 h 166"/>
                    <a:gd name="T58" fmla="*/ 194 w 208"/>
                    <a:gd name="T59" fmla="*/ 86 h 166"/>
                    <a:gd name="T60" fmla="*/ 193 w 208"/>
                    <a:gd name="T61" fmla="*/ 163 h 166"/>
                    <a:gd name="T62" fmla="*/ 189 w 208"/>
                    <a:gd name="T63" fmla="*/ 166 h 166"/>
                    <a:gd name="T64" fmla="*/ 185 w 208"/>
                    <a:gd name="T65" fmla="*/ 163 h 166"/>
                    <a:gd name="T66" fmla="*/ 184 w 208"/>
                    <a:gd name="T67" fmla="*/ 86 h 166"/>
                    <a:gd name="T68" fmla="*/ 171 w 208"/>
                    <a:gd name="T69" fmla="*/ 157 h 166"/>
                    <a:gd name="T70" fmla="*/ 168 w 208"/>
                    <a:gd name="T71" fmla="*/ 163 h 166"/>
                    <a:gd name="T72" fmla="*/ 162 w 208"/>
                    <a:gd name="T73" fmla="*/ 166 h 166"/>
                    <a:gd name="T74" fmla="*/ 155 w 208"/>
                    <a:gd name="T75" fmla="*/ 163 h 166"/>
                    <a:gd name="T76" fmla="*/ 153 w 208"/>
                    <a:gd name="T77" fmla="*/ 157 h 166"/>
                    <a:gd name="T78" fmla="*/ 147 w 208"/>
                    <a:gd name="T79" fmla="*/ 86 h 166"/>
                    <a:gd name="T80" fmla="*/ 147 w 208"/>
                    <a:gd name="T81" fmla="*/ 161 h 166"/>
                    <a:gd name="T82" fmla="*/ 141 w 208"/>
                    <a:gd name="T83" fmla="*/ 165 h 166"/>
                    <a:gd name="T84" fmla="*/ 135 w 208"/>
                    <a:gd name="T85" fmla="*/ 165 h 166"/>
                    <a:gd name="T86" fmla="*/ 130 w 208"/>
                    <a:gd name="T87" fmla="*/ 161 h 166"/>
                    <a:gd name="T88" fmla="*/ 129 w 208"/>
                    <a:gd name="T89" fmla="*/ 86 h 166"/>
                    <a:gd name="T90" fmla="*/ 29 w 208"/>
                    <a:gd name="T91" fmla="*/ 161 h 166"/>
                    <a:gd name="T92" fmla="*/ 26 w 208"/>
                    <a:gd name="T93" fmla="*/ 165 h 166"/>
                    <a:gd name="T94" fmla="*/ 21 w 208"/>
                    <a:gd name="T95" fmla="*/ 165 h 166"/>
                    <a:gd name="T96" fmla="*/ 19 w 208"/>
                    <a:gd name="T97" fmla="*/ 161 h 166"/>
                    <a:gd name="T98" fmla="*/ 11 w 208"/>
                    <a:gd name="T99" fmla="*/ 86 h 166"/>
                    <a:gd name="T100" fmla="*/ 4 w 208"/>
                    <a:gd name="T101" fmla="*/ 83 h 166"/>
                    <a:gd name="T102" fmla="*/ 0 w 208"/>
                    <a:gd name="T103" fmla="*/ 77 h 166"/>
                    <a:gd name="T104" fmla="*/ 0 w 208"/>
                    <a:gd name="T105" fmla="*/ 69 h 166"/>
                    <a:gd name="T106" fmla="*/ 4 w 208"/>
                    <a:gd name="T107" fmla="*/ 64 h 166"/>
                    <a:gd name="T108" fmla="*/ 11 w 208"/>
                    <a:gd name="T109" fmla="*/ 62 h 166"/>
                    <a:gd name="T110" fmla="*/ 22 w 208"/>
                    <a:gd name="T111" fmla="*/ 60 h 166"/>
                    <a:gd name="T112" fmla="*/ 23 w 208"/>
                    <a:gd name="T113" fmla="*/ 58 h 166"/>
                    <a:gd name="T114" fmla="*/ 30 w 208"/>
                    <a:gd name="T115" fmla="*/ 54 h 166"/>
                    <a:gd name="T116" fmla="*/ 32 w 208"/>
                    <a:gd name="T117" fmla="*/ 54 h 166"/>
                    <a:gd name="T118" fmla="*/ 9 w 208"/>
                    <a:gd name="T119" fmla="*/ 51 h 166"/>
                    <a:gd name="T120" fmla="*/ 4 w 208"/>
                    <a:gd name="T121" fmla="*/ 48 h 166"/>
                    <a:gd name="T122" fmla="*/ 3 w 208"/>
                    <a:gd name="T123" fmla="*/ 5 h 166"/>
                    <a:gd name="T124" fmla="*/ 7 w 208"/>
                    <a:gd name="T1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66">
                      <a:moveTo>
                        <a:pt x="175" y="43"/>
                      </a:moveTo>
                      <a:lnTo>
                        <a:pt x="174" y="62"/>
                      </a:lnTo>
                      <a:lnTo>
                        <a:pt x="186" y="62"/>
                      </a:lnTo>
                      <a:lnTo>
                        <a:pt x="175" y="43"/>
                      </a:lnTo>
                      <a:close/>
                      <a:moveTo>
                        <a:pt x="126" y="42"/>
                      </a:moveTo>
                      <a:lnTo>
                        <a:pt x="122" y="50"/>
                      </a:lnTo>
                      <a:lnTo>
                        <a:pt x="119" y="52"/>
                      </a:lnTo>
                      <a:lnTo>
                        <a:pt x="116" y="53"/>
                      </a:lnTo>
                      <a:lnTo>
                        <a:pt x="115" y="53"/>
                      </a:lnTo>
                      <a:lnTo>
                        <a:pt x="80" y="53"/>
                      </a:lnTo>
                      <a:lnTo>
                        <a:pt x="77" y="53"/>
                      </a:lnTo>
                      <a:lnTo>
                        <a:pt x="75" y="51"/>
                      </a:lnTo>
                      <a:lnTo>
                        <a:pt x="74" y="50"/>
                      </a:lnTo>
                      <a:lnTo>
                        <a:pt x="72" y="51"/>
                      </a:lnTo>
                      <a:lnTo>
                        <a:pt x="71" y="51"/>
                      </a:lnTo>
                      <a:lnTo>
                        <a:pt x="48" y="51"/>
                      </a:lnTo>
                      <a:lnTo>
                        <a:pt x="48" y="54"/>
                      </a:lnTo>
                      <a:lnTo>
                        <a:pt x="48" y="54"/>
                      </a:lnTo>
                      <a:lnTo>
                        <a:pt x="48" y="54"/>
                      </a:lnTo>
                      <a:lnTo>
                        <a:pt x="55" y="58"/>
                      </a:lnTo>
                      <a:lnTo>
                        <a:pt x="57" y="59"/>
                      </a:lnTo>
                      <a:lnTo>
                        <a:pt x="58" y="60"/>
                      </a:lnTo>
                      <a:lnTo>
                        <a:pt x="57" y="62"/>
                      </a:lnTo>
                      <a:lnTo>
                        <a:pt x="127" y="62"/>
                      </a:lnTo>
                      <a:lnTo>
                        <a:pt x="126" y="42"/>
                      </a:lnTo>
                      <a:close/>
                      <a:moveTo>
                        <a:pt x="10" y="6"/>
                      </a:moveTo>
                      <a:lnTo>
                        <a:pt x="10" y="41"/>
                      </a:lnTo>
                      <a:lnTo>
                        <a:pt x="70" y="41"/>
                      </a:lnTo>
                      <a:lnTo>
                        <a:pt x="70" y="6"/>
                      </a:lnTo>
                      <a:lnTo>
                        <a:pt x="10" y="6"/>
                      </a:lnTo>
                      <a:close/>
                      <a:moveTo>
                        <a:pt x="9" y="0"/>
                      </a:moveTo>
                      <a:lnTo>
                        <a:pt x="71" y="0"/>
                      </a:lnTo>
                      <a:lnTo>
                        <a:pt x="73" y="0"/>
                      </a:lnTo>
                      <a:lnTo>
                        <a:pt x="75" y="2"/>
                      </a:lnTo>
                      <a:lnTo>
                        <a:pt x="76" y="5"/>
                      </a:lnTo>
                      <a:lnTo>
                        <a:pt x="76" y="39"/>
                      </a:lnTo>
                      <a:lnTo>
                        <a:pt x="78" y="38"/>
                      </a:lnTo>
                      <a:lnTo>
                        <a:pt x="80" y="38"/>
                      </a:lnTo>
                      <a:lnTo>
                        <a:pt x="111" y="38"/>
                      </a:lnTo>
                      <a:lnTo>
                        <a:pt x="126" y="14"/>
                      </a:lnTo>
                      <a:lnTo>
                        <a:pt x="128" y="11"/>
                      </a:lnTo>
                      <a:lnTo>
                        <a:pt x="131" y="9"/>
                      </a:lnTo>
                      <a:lnTo>
                        <a:pt x="135" y="8"/>
                      </a:lnTo>
                      <a:lnTo>
                        <a:pt x="166" y="8"/>
                      </a:lnTo>
                      <a:lnTo>
                        <a:pt x="168" y="9"/>
                      </a:lnTo>
                      <a:lnTo>
                        <a:pt x="169" y="9"/>
                      </a:lnTo>
                      <a:lnTo>
                        <a:pt x="169" y="9"/>
                      </a:lnTo>
                      <a:lnTo>
                        <a:pt x="172" y="10"/>
                      </a:lnTo>
                      <a:lnTo>
                        <a:pt x="173" y="11"/>
                      </a:lnTo>
                      <a:lnTo>
                        <a:pt x="175" y="14"/>
                      </a:lnTo>
                      <a:lnTo>
                        <a:pt x="205" y="65"/>
                      </a:lnTo>
                      <a:lnTo>
                        <a:pt x="207" y="67"/>
                      </a:lnTo>
                      <a:lnTo>
                        <a:pt x="208" y="71"/>
                      </a:lnTo>
                      <a:lnTo>
                        <a:pt x="208" y="74"/>
                      </a:lnTo>
                      <a:lnTo>
                        <a:pt x="208" y="77"/>
                      </a:lnTo>
                      <a:lnTo>
                        <a:pt x="206" y="80"/>
                      </a:lnTo>
                      <a:lnTo>
                        <a:pt x="204" y="83"/>
                      </a:lnTo>
                      <a:lnTo>
                        <a:pt x="201" y="85"/>
                      </a:lnTo>
                      <a:lnTo>
                        <a:pt x="198" y="86"/>
                      </a:lnTo>
                      <a:lnTo>
                        <a:pt x="194" y="86"/>
                      </a:lnTo>
                      <a:lnTo>
                        <a:pt x="194" y="161"/>
                      </a:lnTo>
                      <a:lnTo>
                        <a:pt x="193" y="163"/>
                      </a:lnTo>
                      <a:lnTo>
                        <a:pt x="191" y="165"/>
                      </a:lnTo>
                      <a:lnTo>
                        <a:pt x="189" y="166"/>
                      </a:lnTo>
                      <a:lnTo>
                        <a:pt x="186" y="165"/>
                      </a:lnTo>
                      <a:lnTo>
                        <a:pt x="185" y="163"/>
                      </a:lnTo>
                      <a:lnTo>
                        <a:pt x="184" y="161"/>
                      </a:lnTo>
                      <a:lnTo>
                        <a:pt x="184" y="86"/>
                      </a:lnTo>
                      <a:lnTo>
                        <a:pt x="171" y="86"/>
                      </a:lnTo>
                      <a:lnTo>
                        <a:pt x="171" y="157"/>
                      </a:lnTo>
                      <a:lnTo>
                        <a:pt x="169" y="161"/>
                      </a:lnTo>
                      <a:lnTo>
                        <a:pt x="168" y="163"/>
                      </a:lnTo>
                      <a:lnTo>
                        <a:pt x="165" y="165"/>
                      </a:lnTo>
                      <a:lnTo>
                        <a:pt x="162" y="166"/>
                      </a:lnTo>
                      <a:lnTo>
                        <a:pt x="159" y="165"/>
                      </a:lnTo>
                      <a:lnTo>
                        <a:pt x="155" y="163"/>
                      </a:lnTo>
                      <a:lnTo>
                        <a:pt x="154" y="161"/>
                      </a:lnTo>
                      <a:lnTo>
                        <a:pt x="153" y="157"/>
                      </a:lnTo>
                      <a:lnTo>
                        <a:pt x="153" y="86"/>
                      </a:lnTo>
                      <a:lnTo>
                        <a:pt x="147" y="86"/>
                      </a:lnTo>
                      <a:lnTo>
                        <a:pt x="147" y="157"/>
                      </a:lnTo>
                      <a:lnTo>
                        <a:pt x="147" y="161"/>
                      </a:lnTo>
                      <a:lnTo>
                        <a:pt x="144" y="163"/>
                      </a:lnTo>
                      <a:lnTo>
                        <a:pt x="141" y="165"/>
                      </a:lnTo>
                      <a:lnTo>
                        <a:pt x="138" y="166"/>
                      </a:lnTo>
                      <a:lnTo>
                        <a:pt x="135" y="165"/>
                      </a:lnTo>
                      <a:lnTo>
                        <a:pt x="133" y="163"/>
                      </a:lnTo>
                      <a:lnTo>
                        <a:pt x="130" y="161"/>
                      </a:lnTo>
                      <a:lnTo>
                        <a:pt x="129" y="157"/>
                      </a:lnTo>
                      <a:lnTo>
                        <a:pt x="129" y="86"/>
                      </a:lnTo>
                      <a:lnTo>
                        <a:pt x="29" y="86"/>
                      </a:lnTo>
                      <a:lnTo>
                        <a:pt x="29" y="161"/>
                      </a:lnTo>
                      <a:lnTo>
                        <a:pt x="28" y="163"/>
                      </a:lnTo>
                      <a:lnTo>
                        <a:pt x="26" y="165"/>
                      </a:lnTo>
                      <a:lnTo>
                        <a:pt x="24" y="166"/>
                      </a:lnTo>
                      <a:lnTo>
                        <a:pt x="21" y="165"/>
                      </a:lnTo>
                      <a:lnTo>
                        <a:pt x="20" y="163"/>
                      </a:lnTo>
                      <a:lnTo>
                        <a:pt x="19" y="161"/>
                      </a:lnTo>
                      <a:lnTo>
                        <a:pt x="19" y="86"/>
                      </a:lnTo>
                      <a:lnTo>
                        <a:pt x="11" y="86"/>
                      </a:lnTo>
                      <a:lnTo>
                        <a:pt x="8" y="85"/>
                      </a:lnTo>
                      <a:lnTo>
                        <a:pt x="4" y="83"/>
                      </a:lnTo>
                      <a:lnTo>
                        <a:pt x="2" y="80"/>
                      </a:lnTo>
                      <a:lnTo>
                        <a:pt x="0" y="77"/>
                      </a:lnTo>
                      <a:lnTo>
                        <a:pt x="0" y="74"/>
                      </a:lnTo>
                      <a:lnTo>
                        <a:pt x="0" y="69"/>
                      </a:lnTo>
                      <a:lnTo>
                        <a:pt x="2" y="66"/>
                      </a:lnTo>
                      <a:lnTo>
                        <a:pt x="4" y="64"/>
                      </a:lnTo>
                      <a:lnTo>
                        <a:pt x="8" y="62"/>
                      </a:lnTo>
                      <a:lnTo>
                        <a:pt x="11" y="62"/>
                      </a:lnTo>
                      <a:lnTo>
                        <a:pt x="22" y="62"/>
                      </a:lnTo>
                      <a:lnTo>
                        <a:pt x="22" y="60"/>
                      </a:lnTo>
                      <a:lnTo>
                        <a:pt x="22" y="59"/>
                      </a:lnTo>
                      <a:lnTo>
                        <a:pt x="23" y="58"/>
                      </a:lnTo>
                      <a:lnTo>
                        <a:pt x="23" y="58"/>
                      </a:lnTo>
                      <a:lnTo>
                        <a:pt x="30" y="54"/>
                      </a:lnTo>
                      <a:lnTo>
                        <a:pt x="30" y="54"/>
                      </a:lnTo>
                      <a:lnTo>
                        <a:pt x="32" y="54"/>
                      </a:lnTo>
                      <a:lnTo>
                        <a:pt x="32" y="51"/>
                      </a:lnTo>
                      <a:lnTo>
                        <a:pt x="9" y="51"/>
                      </a:lnTo>
                      <a:lnTo>
                        <a:pt x="7" y="50"/>
                      </a:lnTo>
                      <a:lnTo>
                        <a:pt x="4" y="48"/>
                      </a:lnTo>
                      <a:lnTo>
                        <a:pt x="3" y="46"/>
                      </a:lnTo>
                      <a:lnTo>
                        <a:pt x="3" y="5"/>
                      </a:lnTo>
                      <a:lnTo>
                        <a:pt x="4" y="2"/>
                      </a:lnTo>
                      <a:lnTo>
                        <a:pt x="7" y="0"/>
                      </a:lnTo>
                      <a:lnTo>
                        <a:pt x="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8" name="Freeform 163"/>
                <p:cNvSpPr/>
                <p:nvPr/>
              </p:nvSpPr>
              <p:spPr bwMode="auto">
                <a:xfrm>
                  <a:off x="8518096" y="3162328"/>
                  <a:ext cx="66191" cy="64449"/>
                </a:xfrm>
                <a:custGeom>
                  <a:avLst/>
                  <a:gdLst>
                    <a:gd name="T0" fmla="*/ 19 w 38"/>
                    <a:gd name="T1" fmla="*/ 0 h 37"/>
                    <a:gd name="T2" fmla="*/ 29 w 38"/>
                    <a:gd name="T3" fmla="*/ 3 h 37"/>
                    <a:gd name="T4" fmla="*/ 35 w 38"/>
                    <a:gd name="T5" fmla="*/ 9 h 37"/>
                    <a:gd name="T6" fmla="*/ 38 w 38"/>
                    <a:gd name="T7" fmla="*/ 19 h 37"/>
                    <a:gd name="T8" fmla="*/ 35 w 38"/>
                    <a:gd name="T9" fmla="*/ 28 h 37"/>
                    <a:gd name="T10" fmla="*/ 29 w 38"/>
                    <a:gd name="T11" fmla="*/ 34 h 37"/>
                    <a:gd name="T12" fmla="*/ 19 w 38"/>
                    <a:gd name="T13" fmla="*/ 37 h 37"/>
                    <a:gd name="T14" fmla="*/ 10 w 38"/>
                    <a:gd name="T15" fmla="*/ 34 h 37"/>
                    <a:gd name="T16" fmla="*/ 4 w 38"/>
                    <a:gd name="T17" fmla="*/ 28 h 37"/>
                    <a:gd name="T18" fmla="*/ 0 w 38"/>
                    <a:gd name="T19" fmla="*/ 19 h 37"/>
                    <a:gd name="T20" fmla="*/ 4 w 38"/>
                    <a:gd name="T21" fmla="*/ 9 h 37"/>
                    <a:gd name="T22" fmla="*/ 10 w 38"/>
                    <a:gd name="T23" fmla="*/ 3 h 37"/>
                    <a:gd name="T24" fmla="*/ 19 w 3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7">
                      <a:moveTo>
                        <a:pt x="19" y="0"/>
                      </a:moveTo>
                      <a:lnTo>
                        <a:pt x="29" y="3"/>
                      </a:lnTo>
                      <a:lnTo>
                        <a:pt x="35" y="9"/>
                      </a:lnTo>
                      <a:lnTo>
                        <a:pt x="38" y="19"/>
                      </a:lnTo>
                      <a:lnTo>
                        <a:pt x="35" y="28"/>
                      </a:lnTo>
                      <a:lnTo>
                        <a:pt x="29" y="34"/>
                      </a:lnTo>
                      <a:lnTo>
                        <a:pt x="19" y="37"/>
                      </a:lnTo>
                      <a:lnTo>
                        <a:pt x="10" y="34"/>
                      </a:lnTo>
                      <a:lnTo>
                        <a:pt x="4" y="28"/>
                      </a:lnTo>
                      <a:lnTo>
                        <a:pt x="0" y="19"/>
                      </a:lnTo>
                      <a:lnTo>
                        <a:pt x="4" y="9"/>
                      </a:lnTo>
                      <a:lnTo>
                        <a:pt x="10"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solidFill>
                      <a:srgbClr val="009882"/>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208" name="组合 207"/>
            <p:cNvGrpSpPr/>
            <p:nvPr/>
          </p:nvGrpSpPr>
          <p:grpSpPr>
            <a:xfrm rot="0">
              <a:off x="16638" y="6564"/>
              <a:ext cx="831" cy="736"/>
              <a:chOff x="6907213" y="4678363"/>
              <a:chExt cx="554038" cy="490538"/>
            </a:xfrm>
            <a:solidFill>
              <a:schemeClr val="bg1"/>
            </a:solidFill>
          </p:grpSpPr>
          <p:sp>
            <p:nvSpPr>
              <p:cNvPr id="201" name="Freeform 149"/>
              <p:cNvSpPr>
                <a:spLocks noEditPoints="1"/>
              </p:cNvSpPr>
              <p:nvPr/>
            </p:nvSpPr>
            <p:spPr bwMode="auto">
              <a:xfrm>
                <a:off x="6907213" y="4678363"/>
                <a:ext cx="554038" cy="490538"/>
              </a:xfrm>
              <a:custGeom>
                <a:avLst/>
                <a:gdLst>
                  <a:gd name="T0" fmla="*/ 13 w 349"/>
                  <a:gd name="T1" fmla="*/ 182 h 309"/>
                  <a:gd name="T2" fmla="*/ 193 w 349"/>
                  <a:gd name="T3" fmla="*/ 154 h 309"/>
                  <a:gd name="T4" fmla="*/ 292 w 349"/>
                  <a:gd name="T5" fmla="*/ 118 h 309"/>
                  <a:gd name="T6" fmla="*/ 338 w 349"/>
                  <a:gd name="T7" fmla="*/ 166 h 309"/>
                  <a:gd name="T8" fmla="*/ 198 w 349"/>
                  <a:gd name="T9" fmla="*/ 114 h 309"/>
                  <a:gd name="T10" fmla="*/ 343 w 349"/>
                  <a:gd name="T11" fmla="*/ 303 h 309"/>
                  <a:gd name="T12" fmla="*/ 286 w 349"/>
                  <a:gd name="T13" fmla="*/ 171 h 309"/>
                  <a:gd name="T14" fmla="*/ 198 w 349"/>
                  <a:gd name="T15" fmla="*/ 114 h 309"/>
                  <a:gd name="T16" fmla="*/ 57 w 349"/>
                  <a:gd name="T17" fmla="*/ 120 h 309"/>
                  <a:gd name="T18" fmla="*/ 193 w 349"/>
                  <a:gd name="T19" fmla="*/ 108 h 309"/>
                  <a:gd name="T20" fmla="*/ 207 w 349"/>
                  <a:gd name="T21" fmla="*/ 21 h 309"/>
                  <a:gd name="T22" fmla="*/ 54 w 349"/>
                  <a:gd name="T23" fmla="*/ 5 h 309"/>
                  <a:gd name="T24" fmla="*/ 46 w 349"/>
                  <a:gd name="T25" fmla="*/ 7 h 309"/>
                  <a:gd name="T26" fmla="*/ 42 w 349"/>
                  <a:gd name="T27" fmla="*/ 14 h 309"/>
                  <a:gd name="T28" fmla="*/ 41 w 349"/>
                  <a:gd name="T29" fmla="*/ 123 h 309"/>
                  <a:gd name="T30" fmla="*/ 44 w 349"/>
                  <a:gd name="T31" fmla="*/ 131 h 309"/>
                  <a:gd name="T32" fmla="*/ 50 w 349"/>
                  <a:gd name="T33" fmla="*/ 135 h 309"/>
                  <a:gd name="T34" fmla="*/ 193 w 349"/>
                  <a:gd name="T35" fmla="*/ 136 h 309"/>
                  <a:gd name="T36" fmla="*/ 51 w 349"/>
                  <a:gd name="T37" fmla="*/ 127 h 309"/>
                  <a:gd name="T38" fmla="*/ 212 w 349"/>
                  <a:gd name="T39" fmla="*/ 15 h 309"/>
                  <a:gd name="T40" fmla="*/ 222 w 349"/>
                  <a:gd name="T41" fmla="*/ 108 h 309"/>
                  <a:gd name="T42" fmla="*/ 222 w 349"/>
                  <a:gd name="T43" fmla="*/ 14 h 309"/>
                  <a:gd name="T44" fmla="*/ 218 w 349"/>
                  <a:gd name="T45" fmla="*/ 7 h 309"/>
                  <a:gd name="T46" fmla="*/ 210 w 349"/>
                  <a:gd name="T47" fmla="*/ 5 h 309"/>
                  <a:gd name="T48" fmla="*/ 54 w 349"/>
                  <a:gd name="T49" fmla="*/ 0 h 309"/>
                  <a:gd name="T50" fmla="*/ 219 w 349"/>
                  <a:gd name="T51" fmla="*/ 2 h 309"/>
                  <a:gd name="T52" fmla="*/ 229 w 349"/>
                  <a:gd name="T53" fmla="*/ 18 h 309"/>
                  <a:gd name="T54" fmla="*/ 291 w 349"/>
                  <a:gd name="T55" fmla="*/ 108 h 309"/>
                  <a:gd name="T56" fmla="*/ 349 w 349"/>
                  <a:gd name="T57" fmla="*/ 309 h 309"/>
                  <a:gd name="T58" fmla="*/ 193 w 349"/>
                  <a:gd name="T59" fmla="*/ 188 h 309"/>
                  <a:gd name="T60" fmla="*/ 37 w 349"/>
                  <a:gd name="T61" fmla="*/ 148 h 309"/>
                  <a:gd name="T62" fmla="*/ 193 w 349"/>
                  <a:gd name="T63" fmla="*/ 142 h 309"/>
                  <a:gd name="T64" fmla="*/ 44 w 349"/>
                  <a:gd name="T65" fmla="*/ 140 h 309"/>
                  <a:gd name="T66" fmla="*/ 35 w 349"/>
                  <a:gd name="T67" fmla="*/ 123 h 309"/>
                  <a:gd name="T68" fmla="*/ 38 w 349"/>
                  <a:gd name="T69" fmla="*/ 8 h 309"/>
                  <a:gd name="T70" fmla="*/ 54 w 349"/>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9" h="309">
                    <a:moveTo>
                      <a:pt x="40" y="154"/>
                    </a:moveTo>
                    <a:lnTo>
                      <a:pt x="13" y="182"/>
                    </a:lnTo>
                    <a:lnTo>
                      <a:pt x="193" y="182"/>
                    </a:lnTo>
                    <a:lnTo>
                      <a:pt x="193" y="154"/>
                    </a:lnTo>
                    <a:lnTo>
                      <a:pt x="40" y="154"/>
                    </a:lnTo>
                    <a:close/>
                    <a:moveTo>
                      <a:pt x="292" y="118"/>
                    </a:moveTo>
                    <a:lnTo>
                      <a:pt x="292" y="166"/>
                    </a:lnTo>
                    <a:lnTo>
                      <a:pt x="338" y="166"/>
                    </a:lnTo>
                    <a:lnTo>
                      <a:pt x="292" y="118"/>
                    </a:lnTo>
                    <a:close/>
                    <a:moveTo>
                      <a:pt x="198" y="114"/>
                    </a:moveTo>
                    <a:lnTo>
                      <a:pt x="198" y="303"/>
                    </a:lnTo>
                    <a:lnTo>
                      <a:pt x="343" y="303"/>
                    </a:lnTo>
                    <a:lnTo>
                      <a:pt x="343" y="171"/>
                    </a:lnTo>
                    <a:lnTo>
                      <a:pt x="286" y="171"/>
                    </a:lnTo>
                    <a:lnTo>
                      <a:pt x="286" y="114"/>
                    </a:lnTo>
                    <a:lnTo>
                      <a:pt x="198" y="114"/>
                    </a:lnTo>
                    <a:close/>
                    <a:moveTo>
                      <a:pt x="57" y="21"/>
                    </a:moveTo>
                    <a:lnTo>
                      <a:pt x="57" y="120"/>
                    </a:lnTo>
                    <a:lnTo>
                      <a:pt x="193" y="120"/>
                    </a:lnTo>
                    <a:lnTo>
                      <a:pt x="193" y="108"/>
                    </a:lnTo>
                    <a:lnTo>
                      <a:pt x="207" y="108"/>
                    </a:lnTo>
                    <a:lnTo>
                      <a:pt x="207" y="21"/>
                    </a:lnTo>
                    <a:lnTo>
                      <a:pt x="57" y="21"/>
                    </a:lnTo>
                    <a:close/>
                    <a:moveTo>
                      <a:pt x="54" y="5"/>
                    </a:moveTo>
                    <a:lnTo>
                      <a:pt x="50" y="6"/>
                    </a:lnTo>
                    <a:lnTo>
                      <a:pt x="46" y="7"/>
                    </a:lnTo>
                    <a:lnTo>
                      <a:pt x="44" y="10"/>
                    </a:lnTo>
                    <a:lnTo>
                      <a:pt x="42" y="14"/>
                    </a:lnTo>
                    <a:lnTo>
                      <a:pt x="41" y="18"/>
                    </a:lnTo>
                    <a:lnTo>
                      <a:pt x="41" y="123"/>
                    </a:lnTo>
                    <a:lnTo>
                      <a:pt x="42" y="128"/>
                    </a:lnTo>
                    <a:lnTo>
                      <a:pt x="44" y="131"/>
                    </a:lnTo>
                    <a:lnTo>
                      <a:pt x="46" y="133"/>
                    </a:lnTo>
                    <a:lnTo>
                      <a:pt x="50" y="135"/>
                    </a:lnTo>
                    <a:lnTo>
                      <a:pt x="54" y="136"/>
                    </a:lnTo>
                    <a:lnTo>
                      <a:pt x="193" y="136"/>
                    </a:lnTo>
                    <a:lnTo>
                      <a:pt x="193" y="127"/>
                    </a:lnTo>
                    <a:lnTo>
                      <a:pt x="51" y="127"/>
                    </a:lnTo>
                    <a:lnTo>
                      <a:pt x="51" y="15"/>
                    </a:lnTo>
                    <a:lnTo>
                      <a:pt x="212" y="15"/>
                    </a:lnTo>
                    <a:lnTo>
                      <a:pt x="212" y="108"/>
                    </a:lnTo>
                    <a:lnTo>
                      <a:pt x="222" y="108"/>
                    </a:lnTo>
                    <a:lnTo>
                      <a:pt x="222" y="18"/>
                    </a:lnTo>
                    <a:lnTo>
                      <a:pt x="222" y="14"/>
                    </a:lnTo>
                    <a:lnTo>
                      <a:pt x="220" y="10"/>
                    </a:lnTo>
                    <a:lnTo>
                      <a:pt x="218" y="7"/>
                    </a:lnTo>
                    <a:lnTo>
                      <a:pt x="214" y="6"/>
                    </a:lnTo>
                    <a:lnTo>
                      <a:pt x="210" y="5"/>
                    </a:lnTo>
                    <a:lnTo>
                      <a:pt x="54" y="5"/>
                    </a:lnTo>
                    <a:close/>
                    <a:moveTo>
                      <a:pt x="54" y="0"/>
                    </a:moveTo>
                    <a:lnTo>
                      <a:pt x="210" y="0"/>
                    </a:lnTo>
                    <a:lnTo>
                      <a:pt x="219" y="2"/>
                    </a:lnTo>
                    <a:lnTo>
                      <a:pt x="227" y="8"/>
                    </a:lnTo>
                    <a:lnTo>
                      <a:pt x="229" y="18"/>
                    </a:lnTo>
                    <a:lnTo>
                      <a:pt x="229" y="108"/>
                    </a:lnTo>
                    <a:lnTo>
                      <a:pt x="291" y="108"/>
                    </a:lnTo>
                    <a:lnTo>
                      <a:pt x="349" y="167"/>
                    </a:lnTo>
                    <a:lnTo>
                      <a:pt x="349" y="309"/>
                    </a:lnTo>
                    <a:lnTo>
                      <a:pt x="193" y="309"/>
                    </a:lnTo>
                    <a:lnTo>
                      <a:pt x="193" y="188"/>
                    </a:lnTo>
                    <a:lnTo>
                      <a:pt x="0" y="188"/>
                    </a:lnTo>
                    <a:lnTo>
                      <a:pt x="37" y="148"/>
                    </a:lnTo>
                    <a:lnTo>
                      <a:pt x="193" y="148"/>
                    </a:lnTo>
                    <a:lnTo>
                      <a:pt x="193" y="142"/>
                    </a:lnTo>
                    <a:lnTo>
                      <a:pt x="54" y="142"/>
                    </a:lnTo>
                    <a:lnTo>
                      <a:pt x="44" y="140"/>
                    </a:lnTo>
                    <a:lnTo>
                      <a:pt x="38" y="133"/>
                    </a:lnTo>
                    <a:lnTo>
                      <a:pt x="35" y="123"/>
                    </a:lnTo>
                    <a:lnTo>
                      <a:pt x="35" y="18"/>
                    </a:lnTo>
                    <a:lnTo>
                      <a:pt x="38" y="8"/>
                    </a:lnTo>
                    <a:lnTo>
                      <a:pt x="44" y="2"/>
                    </a:lnTo>
                    <a:lnTo>
                      <a:pt x="5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2" name="Freeform 150"/>
              <p:cNvSpPr/>
              <p:nvPr/>
            </p:nvSpPr>
            <p:spPr bwMode="auto">
              <a:xfrm>
                <a:off x="7296151" y="4713288"/>
                <a:ext cx="161925" cy="138113"/>
              </a:xfrm>
              <a:custGeom>
                <a:avLst/>
                <a:gdLst>
                  <a:gd name="T0" fmla="*/ 1 w 102"/>
                  <a:gd name="T1" fmla="*/ 0 h 87"/>
                  <a:gd name="T2" fmla="*/ 24 w 102"/>
                  <a:gd name="T3" fmla="*/ 8 h 87"/>
                  <a:gd name="T4" fmla="*/ 44 w 102"/>
                  <a:gd name="T5" fmla="*/ 19 h 87"/>
                  <a:gd name="T6" fmla="*/ 63 w 102"/>
                  <a:gd name="T7" fmla="*/ 34 h 87"/>
                  <a:gd name="T8" fmla="*/ 78 w 102"/>
                  <a:gd name="T9" fmla="*/ 51 h 87"/>
                  <a:gd name="T10" fmla="*/ 90 w 102"/>
                  <a:gd name="T11" fmla="*/ 73 h 87"/>
                  <a:gd name="T12" fmla="*/ 97 w 102"/>
                  <a:gd name="T13" fmla="*/ 37 h 87"/>
                  <a:gd name="T14" fmla="*/ 102 w 102"/>
                  <a:gd name="T15" fmla="*/ 38 h 87"/>
                  <a:gd name="T16" fmla="*/ 93 w 102"/>
                  <a:gd name="T17" fmla="*/ 87 h 87"/>
                  <a:gd name="T18" fmla="*/ 47 w 102"/>
                  <a:gd name="T19" fmla="*/ 67 h 87"/>
                  <a:gd name="T20" fmla="*/ 50 w 102"/>
                  <a:gd name="T21" fmla="*/ 61 h 87"/>
                  <a:gd name="T22" fmla="*/ 86 w 102"/>
                  <a:gd name="T23" fmla="*/ 78 h 87"/>
                  <a:gd name="T24" fmla="*/ 74 w 102"/>
                  <a:gd name="T25" fmla="*/ 57 h 87"/>
                  <a:gd name="T26" fmla="*/ 60 w 102"/>
                  <a:gd name="T27" fmla="*/ 40 h 87"/>
                  <a:gd name="T28" fmla="*/ 42 w 102"/>
                  <a:gd name="T29" fmla="*/ 24 h 87"/>
                  <a:gd name="T30" fmla="*/ 23 w 102"/>
                  <a:gd name="T31" fmla="*/ 13 h 87"/>
                  <a:gd name="T32" fmla="*/ 0 w 102"/>
                  <a:gd name="T33" fmla="*/ 6 h 87"/>
                  <a:gd name="T34" fmla="*/ 1 w 102"/>
                  <a:gd name="T3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87">
                    <a:moveTo>
                      <a:pt x="1" y="0"/>
                    </a:moveTo>
                    <a:lnTo>
                      <a:pt x="24" y="8"/>
                    </a:lnTo>
                    <a:lnTo>
                      <a:pt x="44" y="19"/>
                    </a:lnTo>
                    <a:lnTo>
                      <a:pt x="63" y="34"/>
                    </a:lnTo>
                    <a:lnTo>
                      <a:pt x="78" y="51"/>
                    </a:lnTo>
                    <a:lnTo>
                      <a:pt x="90" y="73"/>
                    </a:lnTo>
                    <a:lnTo>
                      <a:pt x="97" y="37"/>
                    </a:lnTo>
                    <a:lnTo>
                      <a:pt x="102" y="38"/>
                    </a:lnTo>
                    <a:lnTo>
                      <a:pt x="93" y="87"/>
                    </a:lnTo>
                    <a:lnTo>
                      <a:pt x="47" y="67"/>
                    </a:lnTo>
                    <a:lnTo>
                      <a:pt x="50" y="61"/>
                    </a:lnTo>
                    <a:lnTo>
                      <a:pt x="86" y="78"/>
                    </a:lnTo>
                    <a:lnTo>
                      <a:pt x="74" y="57"/>
                    </a:lnTo>
                    <a:lnTo>
                      <a:pt x="60" y="40"/>
                    </a:lnTo>
                    <a:lnTo>
                      <a:pt x="42" y="24"/>
                    </a:lnTo>
                    <a:lnTo>
                      <a:pt x="23" y="13"/>
                    </a:lnTo>
                    <a:lnTo>
                      <a:pt x="0" y="6"/>
                    </a:lnTo>
                    <a:lnTo>
                      <a:pt x="1"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3" name="Freeform 151"/>
              <p:cNvSpPr/>
              <p:nvPr/>
            </p:nvSpPr>
            <p:spPr bwMode="auto">
              <a:xfrm>
                <a:off x="7050088" y="5016501"/>
                <a:ext cx="133350" cy="114300"/>
              </a:xfrm>
              <a:custGeom>
                <a:avLst/>
                <a:gdLst>
                  <a:gd name="T0" fmla="*/ 2 w 84"/>
                  <a:gd name="T1" fmla="*/ 0 h 72"/>
                  <a:gd name="T2" fmla="*/ 50 w 84"/>
                  <a:gd name="T3" fmla="*/ 14 h 72"/>
                  <a:gd name="T4" fmla="*/ 49 w 84"/>
                  <a:gd name="T5" fmla="*/ 19 h 72"/>
                  <a:gd name="T6" fmla="*/ 11 w 84"/>
                  <a:gd name="T7" fmla="*/ 8 h 72"/>
                  <a:gd name="T8" fmla="*/ 25 w 84"/>
                  <a:gd name="T9" fmla="*/ 28 h 72"/>
                  <a:gd name="T10" fmla="*/ 42 w 84"/>
                  <a:gd name="T11" fmla="*/ 45 h 72"/>
                  <a:gd name="T12" fmla="*/ 62 w 84"/>
                  <a:gd name="T13" fmla="*/ 57 h 72"/>
                  <a:gd name="T14" fmla="*/ 84 w 84"/>
                  <a:gd name="T15" fmla="*/ 66 h 72"/>
                  <a:gd name="T16" fmla="*/ 82 w 84"/>
                  <a:gd name="T17" fmla="*/ 72 h 72"/>
                  <a:gd name="T18" fmla="*/ 59 w 84"/>
                  <a:gd name="T19" fmla="*/ 64 h 72"/>
                  <a:gd name="T20" fmla="*/ 39 w 84"/>
                  <a:gd name="T21" fmla="*/ 51 h 72"/>
                  <a:gd name="T22" fmla="*/ 21 w 84"/>
                  <a:gd name="T23" fmla="*/ 34 h 72"/>
                  <a:gd name="T24" fmla="*/ 7 w 84"/>
                  <a:gd name="T25" fmla="*/ 15 h 72"/>
                  <a:gd name="T26" fmla="*/ 5 w 84"/>
                  <a:gd name="T27" fmla="*/ 51 h 72"/>
                  <a:gd name="T28" fmla="*/ 0 w 84"/>
                  <a:gd name="T29" fmla="*/ 51 h 72"/>
                  <a:gd name="T30" fmla="*/ 2 w 84"/>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2">
                    <a:moveTo>
                      <a:pt x="2" y="0"/>
                    </a:moveTo>
                    <a:lnTo>
                      <a:pt x="50" y="14"/>
                    </a:lnTo>
                    <a:lnTo>
                      <a:pt x="49" y="19"/>
                    </a:lnTo>
                    <a:lnTo>
                      <a:pt x="11" y="8"/>
                    </a:lnTo>
                    <a:lnTo>
                      <a:pt x="25" y="28"/>
                    </a:lnTo>
                    <a:lnTo>
                      <a:pt x="42" y="45"/>
                    </a:lnTo>
                    <a:lnTo>
                      <a:pt x="62" y="57"/>
                    </a:lnTo>
                    <a:lnTo>
                      <a:pt x="84" y="66"/>
                    </a:lnTo>
                    <a:lnTo>
                      <a:pt x="82" y="72"/>
                    </a:lnTo>
                    <a:lnTo>
                      <a:pt x="59" y="64"/>
                    </a:lnTo>
                    <a:lnTo>
                      <a:pt x="39" y="51"/>
                    </a:lnTo>
                    <a:lnTo>
                      <a:pt x="21" y="34"/>
                    </a:lnTo>
                    <a:lnTo>
                      <a:pt x="7" y="15"/>
                    </a:lnTo>
                    <a:lnTo>
                      <a:pt x="5" y="51"/>
                    </a:lnTo>
                    <a:lnTo>
                      <a:pt x="0" y="51"/>
                    </a:lnTo>
                    <a:lnTo>
                      <a:pt x="2"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nvGrpSpPr>
          <p:cNvPr id="15" name="组合 14"/>
          <p:cNvGrpSpPr>
            <a:grpSpLocks noChangeAspect="1"/>
          </p:cNvGrpSpPr>
          <p:nvPr/>
        </p:nvGrpSpPr>
        <p:grpSpPr>
          <a:xfrm>
            <a:off x="7347585" y="1379855"/>
            <a:ext cx="1080000" cy="2377409"/>
            <a:chOff x="11571" y="2733"/>
            <a:chExt cx="2146" cy="4724"/>
          </a:xfrm>
        </p:grpSpPr>
        <p:sp>
          <p:nvSpPr>
            <p:cNvPr id="199" name="任意多边形 198"/>
            <p:cNvSpPr>
              <a:spLocks noChangeArrowheads="1"/>
            </p:cNvSpPr>
            <p:nvPr/>
          </p:nvSpPr>
          <p:spPr bwMode="auto">
            <a:xfrm>
              <a:off x="11571" y="2733"/>
              <a:ext cx="2146" cy="4724"/>
            </a:xfrm>
            <a:custGeom>
              <a:avLst/>
              <a:gdLst>
                <a:gd name="connsiteX0" fmla="*/ 1428750 w 1430338"/>
                <a:gd name="connsiteY0" fmla="*/ 787400 h 3148013"/>
                <a:gd name="connsiteX1" fmla="*/ 1430338 w 1430338"/>
                <a:gd name="connsiteY1" fmla="*/ 787400 h 3148013"/>
                <a:gd name="connsiteX2" fmla="*/ 1430338 w 1430338"/>
                <a:gd name="connsiteY2" fmla="*/ 788988 h 3148013"/>
                <a:gd name="connsiteX3" fmla="*/ 1428750 w 1430338"/>
                <a:gd name="connsiteY3" fmla="*/ 788988 h 3148013"/>
                <a:gd name="connsiteX4" fmla="*/ 239712 w 1430338"/>
                <a:gd name="connsiteY4" fmla="*/ 0 h 3148013"/>
                <a:gd name="connsiteX5" fmla="*/ 260350 w 1430338"/>
                <a:gd name="connsiteY5" fmla="*/ 0 h 3148013"/>
                <a:gd name="connsiteX6" fmla="*/ 303212 w 1430338"/>
                <a:gd name="connsiteY6" fmla="*/ 0 h 3148013"/>
                <a:gd name="connsiteX7" fmla="*/ 303213 w 1430338"/>
                <a:gd name="connsiteY7" fmla="*/ 0 h 3148013"/>
                <a:gd name="connsiteX8" fmla="*/ 346075 w 1430338"/>
                <a:gd name="connsiteY8" fmla="*/ 0 h 3148013"/>
                <a:gd name="connsiteX9" fmla="*/ 392112 w 1430338"/>
                <a:gd name="connsiteY9" fmla="*/ 0 h 3148013"/>
                <a:gd name="connsiteX10" fmla="*/ 392113 w 1430338"/>
                <a:gd name="connsiteY10" fmla="*/ 0 h 3148013"/>
                <a:gd name="connsiteX11" fmla="*/ 434975 w 1430338"/>
                <a:gd name="connsiteY11" fmla="*/ 0 h 3148013"/>
                <a:gd name="connsiteX12" fmla="*/ 477837 w 1430338"/>
                <a:gd name="connsiteY12" fmla="*/ 0 h 3148013"/>
                <a:gd name="connsiteX13" fmla="*/ 477838 w 1430338"/>
                <a:gd name="connsiteY13" fmla="*/ 0 h 3148013"/>
                <a:gd name="connsiteX14" fmla="*/ 520700 w 1430338"/>
                <a:gd name="connsiteY14" fmla="*/ 0 h 3148013"/>
                <a:gd name="connsiteX15" fmla="*/ 563562 w 1430338"/>
                <a:gd name="connsiteY15" fmla="*/ 0 h 3148013"/>
                <a:gd name="connsiteX16" fmla="*/ 563563 w 1430338"/>
                <a:gd name="connsiteY16" fmla="*/ 0 h 3148013"/>
                <a:gd name="connsiteX17" fmla="*/ 606425 w 1430338"/>
                <a:gd name="connsiteY17" fmla="*/ 0 h 3148013"/>
                <a:gd name="connsiteX18" fmla="*/ 649287 w 1430338"/>
                <a:gd name="connsiteY18" fmla="*/ 0 h 3148013"/>
                <a:gd name="connsiteX19" fmla="*/ 649288 w 1430338"/>
                <a:gd name="connsiteY19" fmla="*/ 0 h 3148013"/>
                <a:gd name="connsiteX20" fmla="*/ 693737 w 1430338"/>
                <a:gd name="connsiteY20" fmla="*/ 0 h 3148013"/>
                <a:gd name="connsiteX21" fmla="*/ 738187 w 1430338"/>
                <a:gd name="connsiteY21" fmla="*/ 0 h 3148013"/>
                <a:gd name="connsiteX22" fmla="*/ 781050 w 1430338"/>
                <a:gd name="connsiteY22" fmla="*/ 0 h 3148013"/>
                <a:gd name="connsiteX23" fmla="*/ 823912 w 1430338"/>
                <a:gd name="connsiteY23" fmla="*/ 0 h 3148013"/>
                <a:gd name="connsiteX24" fmla="*/ 823913 w 1430338"/>
                <a:gd name="connsiteY24" fmla="*/ 0 h 3148013"/>
                <a:gd name="connsiteX25" fmla="*/ 866775 w 1430338"/>
                <a:gd name="connsiteY25" fmla="*/ 0 h 3148013"/>
                <a:gd name="connsiteX26" fmla="*/ 909637 w 1430338"/>
                <a:gd name="connsiteY26" fmla="*/ 0 h 3148013"/>
                <a:gd name="connsiteX27" fmla="*/ 909638 w 1430338"/>
                <a:gd name="connsiteY27" fmla="*/ 0 h 3148013"/>
                <a:gd name="connsiteX28" fmla="*/ 952500 w 1430338"/>
                <a:gd name="connsiteY28" fmla="*/ 0 h 3148013"/>
                <a:gd name="connsiteX29" fmla="*/ 990600 w 1430338"/>
                <a:gd name="connsiteY29" fmla="*/ 0 h 3148013"/>
                <a:gd name="connsiteX30" fmla="*/ 996950 w 1430338"/>
                <a:gd name="connsiteY30" fmla="*/ 0 h 3148013"/>
                <a:gd name="connsiteX31" fmla="*/ 1039812 w 1430338"/>
                <a:gd name="connsiteY31" fmla="*/ 4762 h 3148013"/>
                <a:gd name="connsiteX32" fmla="*/ 1039812 w 1430338"/>
                <a:gd name="connsiteY32" fmla="*/ 4762 h 3148013"/>
                <a:gd name="connsiteX33" fmla="*/ 1082675 w 1430338"/>
                <a:gd name="connsiteY33" fmla="*/ 15874 h 3148013"/>
                <a:gd name="connsiteX34" fmla="*/ 1082675 w 1430338"/>
                <a:gd name="connsiteY34" fmla="*/ 15875 h 3148013"/>
                <a:gd name="connsiteX35" fmla="*/ 1084262 w 1430338"/>
                <a:gd name="connsiteY35" fmla="*/ 15875 h 3148013"/>
                <a:gd name="connsiteX36" fmla="*/ 1125537 w 1430338"/>
                <a:gd name="connsiteY36" fmla="*/ 34925 h 3148013"/>
                <a:gd name="connsiteX37" fmla="*/ 1127125 w 1430338"/>
                <a:gd name="connsiteY37" fmla="*/ 36512 h 3148013"/>
                <a:gd name="connsiteX38" fmla="*/ 1127125 w 1430338"/>
                <a:gd name="connsiteY38" fmla="*/ 36512 h 3148013"/>
                <a:gd name="connsiteX39" fmla="*/ 1160463 w 1430338"/>
                <a:gd name="connsiteY39" fmla="*/ 60324 h 3148013"/>
                <a:gd name="connsiteX40" fmla="*/ 1169988 w 1430338"/>
                <a:gd name="connsiteY40" fmla="*/ 71437 h 3148013"/>
                <a:gd name="connsiteX41" fmla="*/ 1169988 w 1430338"/>
                <a:gd name="connsiteY41" fmla="*/ 71438 h 3148013"/>
                <a:gd name="connsiteX42" fmla="*/ 1189037 w 1430338"/>
                <a:gd name="connsiteY42" fmla="*/ 92074 h 3148013"/>
                <a:gd name="connsiteX43" fmla="*/ 1211262 w 1430338"/>
                <a:gd name="connsiteY43" fmla="*/ 128587 h 3148013"/>
                <a:gd name="connsiteX44" fmla="*/ 1212850 w 1430338"/>
                <a:gd name="connsiteY44" fmla="*/ 131762 h 3148013"/>
                <a:gd name="connsiteX45" fmla="*/ 1225550 w 1430338"/>
                <a:gd name="connsiteY45" fmla="*/ 166687 h 3148013"/>
                <a:gd name="connsiteX46" fmla="*/ 1230312 w 1430338"/>
                <a:gd name="connsiteY46" fmla="*/ 209549 h 3148013"/>
                <a:gd name="connsiteX47" fmla="*/ 1230312 w 1430338"/>
                <a:gd name="connsiteY47" fmla="*/ 617537 h 3148013"/>
                <a:gd name="connsiteX48" fmla="*/ 1255713 w 1430338"/>
                <a:gd name="connsiteY48" fmla="*/ 636587 h 3148013"/>
                <a:gd name="connsiteX49" fmla="*/ 1255713 w 1430338"/>
                <a:gd name="connsiteY49" fmla="*/ 636588 h 3148013"/>
                <a:gd name="connsiteX50" fmla="*/ 1300162 w 1430338"/>
                <a:gd name="connsiteY50" fmla="*/ 669924 h 3148013"/>
                <a:gd name="connsiteX51" fmla="*/ 1300162 w 1430338"/>
                <a:gd name="connsiteY51" fmla="*/ 669925 h 3148013"/>
                <a:gd name="connsiteX52" fmla="*/ 1343025 w 1430338"/>
                <a:gd name="connsiteY52" fmla="*/ 703262 h 3148013"/>
                <a:gd name="connsiteX53" fmla="*/ 1343025 w 1430338"/>
                <a:gd name="connsiteY53" fmla="*/ 703262 h 3148013"/>
                <a:gd name="connsiteX54" fmla="*/ 1385888 w 1430338"/>
                <a:gd name="connsiteY54" fmla="*/ 735012 h 3148013"/>
                <a:gd name="connsiteX55" fmla="*/ 1385888 w 1430338"/>
                <a:gd name="connsiteY55" fmla="*/ 735013 h 3148013"/>
                <a:gd name="connsiteX56" fmla="*/ 1412875 w 1430338"/>
                <a:gd name="connsiteY56" fmla="*/ 755649 h 3148013"/>
                <a:gd name="connsiteX57" fmla="*/ 1425575 w 1430338"/>
                <a:gd name="connsiteY57" fmla="*/ 769937 h 3148013"/>
                <a:gd name="connsiteX58" fmla="*/ 1428750 w 1430338"/>
                <a:gd name="connsiteY58" fmla="*/ 787399 h 3148013"/>
                <a:gd name="connsiteX59" fmla="*/ 1425575 w 1430338"/>
                <a:gd name="connsiteY59" fmla="*/ 803275 h 3148013"/>
                <a:gd name="connsiteX60" fmla="*/ 1412875 w 1430338"/>
                <a:gd name="connsiteY60" fmla="*/ 817562 h 3148013"/>
                <a:gd name="connsiteX61" fmla="*/ 1385888 w 1430338"/>
                <a:gd name="connsiteY61" fmla="*/ 836611 h 3148013"/>
                <a:gd name="connsiteX62" fmla="*/ 1385888 w 1430338"/>
                <a:gd name="connsiteY62" fmla="*/ 836612 h 3148013"/>
                <a:gd name="connsiteX63" fmla="*/ 1343025 w 1430338"/>
                <a:gd name="connsiteY63" fmla="*/ 871537 h 3148013"/>
                <a:gd name="connsiteX64" fmla="*/ 1343025 w 1430338"/>
                <a:gd name="connsiteY64" fmla="*/ 871538 h 3148013"/>
                <a:gd name="connsiteX65" fmla="*/ 1300162 w 1430338"/>
                <a:gd name="connsiteY65" fmla="*/ 904875 h 3148013"/>
                <a:gd name="connsiteX66" fmla="*/ 1255713 w 1430338"/>
                <a:gd name="connsiteY66" fmla="*/ 936624 h 3148013"/>
                <a:gd name="connsiteX67" fmla="*/ 1255713 w 1430338"/>
                <a:gd name="connsiteY67" fmla="*/ 936625 h 3148013"/>
                <a:gd name="connsiteX68" fmla="*/ 1230312 w 1430338"/>
                <a:gd name="connsiteY68" fmla="*/ 955675 h 3148013"/>
                <a:gd name="connsiteX69" fmla="*/ 1230312 w 1430338"/>
                <a:gd name="connsiteY69" fmla="*/ 2940050 h 3148013"/>
                <a:gd name="connsiteX70" fmla="*/ 1225550 w 1430338"/>
                <a:gd name="connsiteY70" fmla="*/ 2982913 h 3148013"/>
                <a:gd name="connsiteX71" fmla="*/ 1212850 w 1430338"/>
                <a:gd name="connsiteY71" fmla="*/ 3016250 h 3148013"/>
                <a:gd name="connsiteX72" fmla="*/ 1211262 w 1430338"/>
                <a:gd name="connsiteY72" fmla="*/ 3021013 h 3148013"/>
                <a:gd name="connsiteX73" fmla="*/ 1189037 w 1430338"/>
                <a:gd name="connsiteY73" fmla="*/ 3055938 h 3148013"/>
                <a:gd name="connsiteX74" fmla="*/ 1169988 w 1430338"/>
                <a:gd name="connsiteY74" fmla="*/ 3076574 h 3148013"/>
                <a:gd name="connsiteX75" fmla="*/ 1169988 w 1430338"/>
                <a:gd name="connsiteY75" fmla="*/ 3076575 h 3148013"/>
                <a:gd name="connsiteX76" fmla="*/ 1160463 w 1430338"/>
                <a:gd name="connsiteY76" fmla="*/ 3087688 h 3148013"/>
                <a:gd name="connsiteX77" fmla="*/ 1127125 w 1430338"/>
                <a:gd name="connsiteY77" fmla="*/ 3111500 h 3148013"/>
                <a:gd name="connsiteX78" fmla="*/ 1127125 w 1430338"/>
                <a:gd name="connsiteY78" fmla="*/ 3111501 h 3148013"/>
                <a:gd name="connsiteX79" fmla="*/ 1125537 w 1430338"/>
                <a:gd name="connsiteY79" fmla="*/ 3113088 h 3148013"/>
                <a:gd name="connsiteX80" fmla="*/ 1084262 w 1430338"/>
                <a:gd name="connsiteY80" fmla="*/ 3132138 h 3148013"/>
                <a:gd name="connsiteX81" fmla="*/ 1082675 w 1430338"/>
                <a:gd name="connsiteY81" fmla="*/ 3132138 h 3148013"/>
                <a:gd name="connsiteX82" fmla="*/ 1082675 w 1430338"/>
                <a:gd name="connsiteY82" fmla="*/ 3132137 h 3148013"/>
                <a:gd name="connsiteX83" fmla="*/ 1039813 w 1430338"/>
                <a:gd name="connsiteY83" fmla="*/ 3144837 h 3148013"/>
                <a:gd name="connsiteX84" fmla="*/ 1039813 w 1430338"/>
                <a:gd name="connsiteY84" fmla="*/ 3144838 h 3148013"/>
                <a:gd name="connsiteX85" fmla="*/ 996950 w 1430338"/>
                <a:gd name="connsiteY85" fmla="*/ 3148013 h 3148013"/>
                <a:gd name="connsiteX86" fmla="*/ 990600 w 1430338"/>
                <a:gd name="connsiteY86" fmla="*/ 3148013 h 3148013"/>
                <a:gd name="connsiteX87" fmla="*/ 952500 w 1430338"/>
                <a:gd name="connsiteY87" fmla="*/ 3148013 h 3148013"/>
                <a:gd name="connsiteX88" fmla="*/ 909638 w 1430338"/>
                <a:gd name="connsiteY88" fmla="*/ 3148013 h 3148013"/>
                <a:gd name="connsiteX89" fmla="*/ 909637 w 1430338"/>
                <a:gd name="connsiteY89" fmla="*/ 3148013 h 3148013"/>
                <a:gd name="connsiteX90" fmla="*/ 866775 w 1430338"/>
                <a:gd name="connsiteY90" fmla="*/ 3148013 h 3148013"/>
                <a:gd name="connsiteX91" fmla="*/ 823913 w 1430338"/>
                <a:gd name="connsiteY91" fmla="*/ 3148013 h 3148013"/>
                <a:gd name="connsiteX92" fmla="*/ 823912 w 1430338"/>
                <a:gd name="connsiteY92" fmla="*/ 3148013 h 3148013"/>
                <a:gd name="connsiteX93" fmla="*/ 781050 w 1430338"/>
                <a:gd name="connsiteY93" fmla="*/ 3148013 h 3148013"/>
                <a:gd name="connsiteX94" fmla="*/ 738187 w 1430338"/>
                <a:gd name="connsiteY94" fmla="*/ 3148013 h 3148013"/>
                <a:gd name="connsiteX95" fmla="*/ 693737 w 1430338"/>
                <a:gd name="connsiteY95" fmla="*/ 3148013 h 3148013"/>
                <a:gd name="connsiteX96" fmla="*/ 649288 w 1430338"/>
                <a:gd name="connsiteY96" fmla="*/ 3148013 h 3148013"/>
                <a:gd name="connsiteX97" fmla="*/ 649287 w 1430338"/>
                <a:gd name="connsiteY97" fmla="*/ 3148013 h 3148013"/>
                <a:gd name="connsiteX98" fmla="*/ 606425 w 1430338"/>
                <a:gd name="connsiteY98" fmla="*/ 3148013 h 3148013"/>
                <a:gd name="connsiteX99" fmla="*/ 563563 w 1430338"/>
                <a:gd name="connsiteY99" fmla="*/ 3148013 h 3148013"/>
                <a:gd name="connsiteX100" fmla="*/ 563562 w 1430338"/>
                <a:gd name="connsiteY100" fmla="*/ 3148013 h 3148013"/>
                <a:gd name="connsiteX101" fmla="*/ 520700 w 1430338"/>
                <a:gd name="connsiteY101" fmla="*/ 3148013 h 3148013"/>
                <a:gd name="connsiteX102" fmla="*/ 477838 w 1430338"/>
                <a:gd name="connsiteY102" fmla="*/ 3148013 h 3148013"/>
                <a:gd name="connsiteX103" fmla="*/ 477837 w 1430338"/>
                <a:gd name="connsiteY103" fmla="*/ 3148013 h 3148013"/>
                <a:gd name="connsiteX104" fmla="*/ 434975 w 1430338"/>
                <a:gd name="connsiteY104" fmla="*/ 3148013 h 3148013"/>
                <a:gd name="connsiteX105" fmla="*/ 392113 w 1430338"/>
                <a:gd name="connsiteY105" fmla="*/ 3148013 h 3148013"/>
                <a:gd name="connsiteX106" fmla="*/ 392112 w 1430338"/>
                <a:gd name="connsiteY106" fmla="*/ 3148013 h 3148013"/>
                <a:gd name="connsiteX107" fmla="*/ 346075 w 1430338"/>
                <a:gd name="connsiteY107" fmla="*/ 3148013 h 3148013"/>
                <a:gd name="connsiteX108" fmla="*/ 303213 w 1430338"/>
                <a:gd name="connsiteY108" fmla="*/ 3148013 h 3148013"/>
                <a:gd name="connsiteX109" fmla="*/ 303212 w 1430338"/>
                <a:gd name="connsiteY109" fmla="*/ 3148013 h 3148013"/>
                <a:gd name="connsiteX110" fmla="*/ 260350 w 1430338"/>
                <a:gd name="connsiteY110" fmla="*/ 3148013 h 3148013"/>
                <a:gd name="connsiteX111" fmla="*/ 239712 w 1430338"/>
                <a:gd name="connsiteY111" fmla="*/ 3148013 h 3148013"/>
                <a:gd name="connsiteX112" fmla="*/ 217487 w 1430338"/>
                <a:gd name="connsiteY112" fmla="*/ 3146426 h 3148013"/>
                <a:gd name="connsiteX113" fmla="*/ 217487 w 1430338"/>
                <a:gd name="connsiteY113" fmla="*/ 3146425 h 3148013"/>
                <a:gd name="connsiteX114" fmla="*/ 192087 w 1430338"/>
                <a:gd name="connsiteY114" fmla="*/ 3144838 h 3148013"/>
                <a:gd name="connsiteX115" fmla="*/ 174625 w 1430338"/>
                <a:gd name="connsiteY115" fmla="*/ 3140075 h 3148013"/>
                <a:gd name="connsiteX116" fmla="*/ 146049 w 1430338"/>
                <a:gd name="connsiteY116" fmla="*/ 3132138 h 3148013"/>
                <a:gd name="connsiteX117" fmla="*/ 131762 w 1430338"/>
                <a:gd name="connsiteY117" fmla="*/ 3124200 h 3148013"/>
                <a:gd name="connsiteX118" fmla="*/ 131762 w 1430338"/>
                <a:gd name="connsiteY118" fmla="*/ 3124200 h 3148013"/>
                <a:gd name="connsiteX119" fmla="*/ 106362 w 1430338"/>
                <a:gd name="connsiteY119" fmla="*/ 3113088 h 3148013"/>
                <a:gd name="connsiteX120" fmla="*/ 88900 w 1430338"/>
                <a:gd name="connsiteY120" fmla="*/ 3100388 h 3148013"/>
                <a:gd name="connsiteX121" fmla="*/ 88900 w 1430338"/>
                <a:gd name="connsiteY121" fmla="*/ 3100387 h 3148013"/>
                <a:gd name="connsiteX122" fmla="*/ 71437 w 1430338"/>
                <a:gd name="connsiteY122" fmla="*/ 3087687 h 3148013"/>
                <a:gd name="connsiteX123" fmla="*/ 44450 w 1430338"/>
                <a:gd name="connsiteY123" fmla="*/ 3059112 h 3148013"/>
                <a:gd name="connsiteX124" fmla="*/ 41275 w 1430338"/>
                <a:gd name="connsiteY124" fmla="*/ 3055937 h 3148013"/>
                <a:gd name="connsiteX125" fmla="*/ 19050 w 1430338"/>
                <a:gd name="connsiteY125" fmla="*/ 3021012 h 3148013"/>
                <a:gd name="connsiteX126" fmla="*/ 4762 w 1430338"/>
                <a:gd name="connsiteY126" fmla="*/ 2982912 h 3148013"/>
                <a:gd name="connsiteX127" fmla="*/ 0 w 1430338"/>
                <a:gd name="connsiteY127" fmla="*/ 2940050 h 3148013"/>
                <a:gd name="connsiteX128" fmla="*/ 0 w 1430338"/>
                <a:gd name="connsiteY128" fmla="*/ 209549 h 3148013"/>
                <a:gd name="connsiteX129" fmla="*/ 4762 w 1430338"/>
                <a:gd name="connsiteY129" fmla="*/ 166687 h 3148013"/>
                <a:gd name="connsiteX130" fmla="*/ 19050 w 1430338"/>
                <a:gd name="connsiteY130" fmla="*/ 128587 h 3148013"/>
                <a:gd name="connsiteX131" fmla="*/ 41275 w 1430338"/>
                <a:gd name="connsiteY131" fmla="*/ 92074 h 3148013"/>
                <a:gd name="connsiteX132" fmla="*/ 44450 w 1430338"/>
                <a:gd name="connsiteY132" fmla="*/ 90487 h 3148013"/>
                <a:gd name="connsiteX133" fmla="*/ 71437 w 1430338"/>
                <a:gd name="connsiteY133" fmla="*/ 60324 h 3148013"/>
                <a:gd name="connsiteX134" fmla="*/ 88900 w 1430338"/>
                <a:gd name="connsiteY134" fmla="*/ 49212 h 3148013"/>
                <a:gd name="connsiteX135" fmla="*/ 88900 w 1430338"/>
                <a:gd name="connsiteY135" fmla="*/ 49212 h 3148013"/>
                <a:gd name="connsiteX136" fmla="*/ 106362 w 1430338"/>
                <a:gd name="connsiteY136" fmla="*/ 34925 h 3148013"/>
                <a:gd name="connsiteX137" fmla="*/ 131762 w 1430338"/>
                <a:gd name="connsiteY137" fmla="*/ 25400 h 3148013"/>
                <a:gd name="connsiteX138" fmla="*/ 131762 w 1430338"/>
                <a:gd name="connsiteY138" fmla="*/ 25400 h 3148013"/>
                <a:gd name="connsiteX139" fmla="*/ 146049 w 1430338"/>
                <a:gd name="connsiteY139" fmla="*/ 15875 h 3148013"/>
                <a:gd name="connsiteX140" fmla="*/ 174625 w 1430338"/>
                <a:gd name="connsiteY140" fmla="*/ 9525 h 3148013"/>
                <a:gd name="connsiteX141" fmla="*/ 192087 w 1430338"/>
                <a:gd name="connsiteY141" fmla="*/ 4762 h 3148013"/>
                <a:gd name="connsiteX142" fmla="*/ 217487 w 1430338"/>
                <a:gd name="connsiteY142"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430338" h="3148013">
                  <a:moveTo>
                    <a:pt x="1428750" y="787400"/>
                  </a:moveTo>
                  <a:lnTo>
                    <a:pt x="1430338" y="787400"/>
                  </a:lnTo>
                  <a:lnTo>
                    <a:pt x="1430338" y="788988"/>
                  </a:lnTo>
                  <a:lnTo>
                    <a:pt x="1428750" y="788988"/>
                  </a:lnTo>
                  <a:close/>
                  <a:moveTo>
                    <a:pt x="239712" y="0"/>
                  </a:moveTo>
                  <a:lnTo>
                    <a:pt x="260350" y="0"/>
                  </a:lnTo>
                  <a:lnTo>
                    <a:pt x="303212" y="0"/>
                  </a:lnTo>
                  <a:lnTo>
                    <a:pt x="303213" y="0"/>
                  </a:lnTo>
                  <a:lnTo>
                    <a:pt x="346075" y="0"/>
                  </a:lnTo>
                  <a:lnTo>
                    <a:pt x="392112" y="0"/>
                  </a:lnTo>
                  <a:lnTo>
                    <a:pt x="392113" y="0"/>
                  </a:lnTo>
                  <a:lnTo>
                    <a:pt x="434975" y="0"/>
                  </a:lnTo>
                  <a:lnTo>
                    <a:pt x="477837" y="0"/>
                  </a:lnTo>
                  <a:lnTo>
                    <a:pt x="477838" y="0"/>
                  </a:lnTo>
                  <a:lnTo>
                    <a:pt x="520700" y="0"/>
                  </a:lnTo>
                  <a:lnTo>
                    <a:pt x="563562" y="0"/>
                  </a:lnTo>
                  <a:lnTo>
                    <a:pt x="563563" y="0"/>
                  </a:lnTo>
                  <a:lnTo>
                    <a:pt x="606425" y="0"/>
                  </a:lnTo>
                  <a:lnTo>
                    <a:pt x="649287" y="0"/>
                  </a:lnTo>
                  <a:lnTo>
                    <a:pt x="649288" y="0"/>
                  </a:lnTo>
                  <a:lnTo>
                    <a:pt x="693737" y="0"/>
                  </a:lnTo>
                  <a:lnTo>
                    <a:pt x="738187" y="0"/>
                  </a:lnTo>
                  <a:lnTo>
                    <a:pt x="781050" y="0"/>
                  </a:lnTo>
                  <a:lnTo>
                    <a:pt x="823912" y="0"/>
                  </a:lnTo>
                  <a:lnTo>
                    <a:pt x="823913" y="0"/>
                  </a:lnTo>
                  <a:lnTo>
                    <a:pt x="866775" y="0"/>
                  </a:lnTo>
                  <a:lnTo>
                    <a:pt x="909637" y="0"/>
                  </a:lnTo>
                  <a:lnTo>
                    <a:pt x="909638" y="0"/>
                  </a:lnTo>
                  <a:lnTo>
                    <a:pt x="952500" y="0"/>
                  </a:lnTo>
                  <a:lnTo>
                    <a:pt x="990600" y="0"/>
                  </a:lnTo>
                  <a:lnTo>
                    <a:pt x="996950" y="0"/>
                  </a:lnTo>
                  <a:lnTo>
                    <a:pt x="1039812" y="4762"/>
                  </a:lnTo>
                  <a:lnTo>
                    <a:pt x="1039812" y="4762"/>
                  </a:lnTo>
                  <a:lnTo>
                    <a:pt x="1082675" y="15874"/>
                  </a:lnTo>
                  <a:lnTo>
                    <a:pt x="1082675" y="15875"/>
                  </a:lnTo>
                  <a:lnTo>
                    <a:pt x="1084262" y="15875"/>
                  </a:lnTo>
                  <a:lnTo>
                    <a:pt x="1125537" y="34925"/>
                  </a:lnTo>
                  <a:lnTo>
                    <a:pt x="1127125" y="36512"/>
                  </a:lnTo>
                  <a:lnTo>
                    <a:pt x="1127125" y="36512"/>
                  </a:lnTo>
                  <a:lnTo>
                    <a:pt x="1160463" y="60324"/>
                  </a:lnTo>
                  <a:lnTo>
                    <a:pt x="1169988" y="71437"/>
                  </a:lnTo>
                  <a:lnTo>
                    <a:pt x="1169988" y="71438"/>
                  </a:lnTo>
                  <a:lnTo>
                    <a:pt x="1189037" y="92074"/>
                  </a:lnTo>
                  <a:lnTo>
                    <a:pt x="1211262" y="128587"/>
                  </a:lnTo>
                  <a:lnTo>
                    <a:pt x="1212850" y="131762"/>
                  </a:lnTo>
                  <a:lnTo>
                    <a:pt x="1225550" y="166687"/>
                  </a:lnTo>
                  <a:lnTo>
                    <a:pt x="1230312" y="209549"/>
                  </a:lnTo>
                  <a:lnTo>
                    <a:pt x="1230312" y="617537"/>
                  </a:lnTo>
                  <a:lnTo>
                    <a:pt x="1255713" y="636587"/>
                  </a:lnTo>
                  <a:lnTo>
                    <a:pt x="1255713" y="636588"/>
                  </a:lnTo>
                  <a:lnTo>
                    <a:pt x="1300162" y="669924"/>
                  </a:lnTo>
                  <a:lnTo>
                    <a:pt x="1300162" y="669925"/>
                  </a:lnTo>
                  <a:lnTo>
                    <a:pt x="1343025" y="703262"/>
                  </a:lnTo>
                  <a:lnTo>
                    <a:pt x="1343025" y="703262"/>
                  </a:lnTo>
                  <a:lnTo>
                    <a:pt x="1385888" y="735012"/>
                  </a:lnTo>
                  <a:lnTo>
                    <a:pt x="1385888" y="735013"/>
                  </a:lnTo>
                  <a:lnTo>
                    <a:pt x="1412875" y="755649"/>
                  </a:lnTo>
                  <a:lnTo>
                    <a:pt x="1425575" y="769937"/>
                  </a:lnTo>
                  <a:lnTo>
                    <a:pt x="1428750" y="787399"/>
                  </a:lnTo>
                  <a:lnTo>
                    <a:pt x="1425575" y="803275"/>
                  </a:lnTo>
                  <a:lnTo>
                    <a:pt x="1412875" y="817562"/>
                  </a:lnTo>
                  <a:lnTo>
                    <a:pt x="1385888" y="836611"/>
                  </a:lnTo>
                  <a:lnTo>
                    <a:pt x="1385888" y="836612"/>
                  </a:lnTo>
                  <a:lnTo>
                    <a:pt x="1343025" y="871537"/>
                  </a:lnTo>
                  <a:lnTo>
                    <a:pt x="1343025" y="871538"/>
                  </a:lnTo>
                  <a:lnTo>
                    <a:pt x="1300162" y="904875"/>
                  </a:lnTo>
                  <a:lnTo>
                    <a:pt x="1255713" y="936624"/>
                  </a:lnTo>
                  <a:lnTo>
                    <a:pt x="1255713" y="936625"/>
                  </a:lnTo>
                  <a:lnTo>
                    <a:pt x="1230312" y="955675"/>
                  </a:lnTo>
                  <a:lnTo>
                    <a:pt x="1230312" y="2940050"/>
                  </a:lnTo>
                  <a:lnTo>
                    <a:pt x="1225550" y="2982913"/>
                  </a:lnTo>
                  <a:lnTo>
                    <a:pt x="1212850" y="3016250"/>
                  </a:lnTo>
                  <a:lnTo>
                    <a:pt x="1211262" y="3021013"/>
                  </a:lnTo>
                  <a:lnTo>
                    <a:pt x="1189037" y="3055938"/>
                  </a:lnTo>
                  <a:lnTo>
                    <a:pt x="1169988" y="3076574"/>
                  </a:lnTo>
                  <a:lnTo>
                    <a:pt x="1169988" y="3076575"/>
                  </a:lnTo>
                  <a:lnTo>
                    <a:pt x="1160463" y="3087688"/>
                  </a:lnTo>
                  <a:lnTo>
                    <a:pt x="1127125" y="3111500"/>
                  </a:lnTo>
                  <a:lnTo>
                    <a:pt x="1127125" y="3111501"/>
                  </a:lnTo>
                  <a:lnTo>
                    <a:pt x="1125537" y="3113088"/>
                  </a:lnTo>
                  <a:lnTo>
                    <a:pt x="1084262" y="3132138"/>
                  </a:lnTo>
                  <a:lnTo>
                    <a:pt x="1082675" y="3132138"/>
                  </a:lnTo>
                  <a:lnTo>
                    <a:pt x="1082675" y="3132137"/>
                  </a:lnTo>
                  <a:lnTo>
                    <a:pt x="1039813" y="3144837"/>
                  </a:lnTo>
                  <a:lnTo>
                    <a:pt x="1039813" y="3144838"/>
                  </a:lnTo>
                  <a:lnTo>
                    <a:pt x="996950" y="3148013"/>
                  </a:lnTo>
                  <a:lnTo>
                    <a:pt x="990600" y="3148013"/>
                  </a:lnTo>
                  <a:lnTo>
                    <a:pt x="952500" y="3148013"/>
                  </a:lnTo>
                  <a:lnTo>
                    <a:pt x="909638" y="3148013"/>
                  </a:lnTo>
                  <a:lnTo>
                    <a:pt x="909637" y="3148013"/>
                  </a:lnTo>
                  <a:lnTo>
                    <a:pt x="866775" y="3148013"/>
                  </a:lnTo>
                  <a:lnTo>
                    <a:pt x="823913" y="3148013"/>
                  </a:lnTo>
                  <a:lnTo>
                    <a:pt x="823912" y="3148013"/>
                  </a:lnTo>
                  <a:lnTo>
                    <a:pt x="781050" y="3148013"/>
                  </a:lnTo>
                  <a:lnTo>
                    <a:pt x="738187" y="3148013"/>
                  </a:lnTo>
                  <a:lnTo>
                    <a:pt x="693737" y="3148013"/>
                  </a:lnTo>
                  <a:lnTo>
                    <a:pt x="649288" y="3148013"/>
                  </a:lnTo>
                  <a:lnTo>
                    <a:pt x="649287" y="3148013"/>
                  </a:lnTo>
                  <a:lnTo>
                    <a:pt x="606425" y="3148013"/>
                  </a:lnTo>
                  <a:lnTo>
                    <a:pt x="563563" y="3148013"/>
                  </a:lnTo>
                  <a:lnTo>
                    <a:pt x="563562" y="3148013"/>
                  </a:lnTo>
                  <a:lnTo>
                    <a:pt x="520700" y="3148013"/>
                  </a:lnTo>
                  <a:lnTo>
                    <a:pt x="477838" y="3148013"/>
                  </a:lnTo>
                  <a:lnTo>
                    <a:pt x="477837" y="3148013"/>
                  </a:lnTo>
                  <a:lnTo>
                    <a:pt x="434975" y="3148013"/>
                  </a:lnTo>
                  <a:lnTo>
                    <a:pt x="392113" y="3148013"/>
                  </a:lnTo>
                  <a:lnTo>
                    <a:pt x="392112" y="3148013"/>
                  </a:lnTo>
                  <a:lnTo>
                    <a:pt x="346075" y="3148013"/>
                  </a:lnTo>
                  <a:lnTo>
                    <a:pt x="303213" y="3148013"/>
                  </a:lnTo>
                  <a:lnTo>
                    <a:pt x="303212" y="3148013"/>
                  </a:lnTo>
                  <a:lnTo>
                    <a:pt x="260350" y="3148013"/>
                  </a:lnTo>
                  <a:lnTo>
                    <a:pt x="239712" y="3148013"/>
                  </a:lnTo>
                  <a:lnTo>
                    <a:pt x="217487" y="3146426"/>
                  </a:lnTo>
                  <a:lnTo>
                    <a:pt x="217487" y="3146425"/>
                  </a:lnTo>
                  <a:lnTo>
                    <a:pt x="192087" y="3144838"/>
                  </a:lnTo>
                  <a:lnTo>
                    <a:pt x="174625" y="3140075"/>
                  </a:lnTo>
                  <a:lnTo>
                    <a:pt x="146049" y="3132138"/>
                  </a:lnTo>
                  <a:lnTo>
                    <a:pt x="131762" y="3124200"/>
                  </a:lnTo>
                  <a:lnTo>
                    <a:pt x="131762" y="3124200"/>
                  </a:lnTo>
                  <a:lnTo>
                    <a:pt x="106362" y="3113088"/>
                  </a:lnTo>
                  <a:lnTo>
                    <a:pt x="88900" y="3100388"/>
                  </a:lnTo>
                  <a:lnTo>
                    <a:pt x="88900" y="3100387"/>
                  </a:lnTo>
                  <a:lnTo>
                    <a:pt x="71437" y="3087687"/>
                  </a:lnTo>
                  <a:lnTo>
                    <a:pt x="44450" y="3059112"/>
                  </a:lnTo>
                  <a:lnTo>
                    <a:pt x="41275" y="3055937"/>
                  </a:lnTo>
                  <a:lnTo>
                    <a:pt x="19050" y="3021012"/>
                  </a:lnTo>
                  <a:lnTo>
                    <a:pt x="4762" y="2982912"/>
                  </a:lnTo>
                  <a:lnTo>
                    <a:pt x="0" y="2940050"/>
                  </a:lnTo>
                  <a:lnTo>
                    <a:pt x="0" y="209549"/>
                  </a:lnTo>
                  <a:lnTo>
                    <a:pt x="4762" y="166687"/>
                  </a:lnTo>
                  <a:lnTo>
                    <a:pt x="19050" y="128587"/>
                  </a:lnTo>
                  <a:lnTo>
                    <a:pt x="41275" y="92074"/>
                  </a:lnTo>
                  <a:lnTo>
                    <a:pt x="44450" y="90487"/>
                  </a:lnTo>
                  <a:lnTo>
                    <a:pt x="71437" y="60324"/>
                  </a:lnTo>
                  <a:lnTo>
                    <a:pt x="88900" y="49212"/>
                  </a:lnTo>
                  <a:lnTo>
                    <a:pt x="88900" y="49212"/>
                  </a:lnTo>
                  <a:lnTo>
                    <a:pt x="106362" y="34925"/>
                  </a:lnTo>
                  <a:lnTo>
                    <a:pt x="131762" y="25400"/>
                  </a:lnTo>
                  <a:lnTo>
                    <a:pt x="131762" y="25400"/>
                  </a:lnTo>
                  <a:lnTo>
                    <a:pt x="146049" y="15875"/>
                  </a:lnTo>
                  <a:lnTo>
                    <a:pt x="174625" y="9525"/>
                  </a:lnTo>
                  <a:lnTo>
                    <a:pt x="192087" y="4762"/>
                  </a:lnTo>
                  <a:lnTo>
                    <a:pt x="217487" y="3175"/>
                  </a:lnTo>
                  <a:close/>
                </a:path>
              </a:pathLst>
            </a:custGeom>
            <a:solidFill>
              <a:schemeClr val="accent3"/>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noAutofit/>
            </a:bodyPr>
            <a:lstStyle/>
            <a:p>
              <a:pPr algn="ctr">
                <a:lnSpc>
                  <a:spcPct val="120000"/>
                </a:lnSpc>
              </a:pPr>
              <a:endParaRPr lang="zh-CN" altLang="en-US"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07" name="组合 206"/>
            <p:cNvGrpSpPr/>
            <p:nvPr/>
          </p:nvGrpSpPr>
          <p:grpSpPr>
            <a:xfrm rot="0">
              <a:off x="12130" y="6471"/>
              <a:ext cx="705" cy="829"/>
              <a:chOff x="8418513" y="4619626"/>
              <a:chExt cx="469900" cy="552450"/>
            </a:xfrm>
            <a:solidFill>
              <a:schemeClr val="bg1"/>
            </a:solidFill>
          </p:grpSpPr>
          <p:sp>
            <p:nvSpPr>
              <p:cNvPr id="172" name="Freeform 152"/>
              <p:cNvSpPr>
                <a:spLocks noEditPoints="1"/>
              </p:cNvSpPr>
              <p:nvPr/>
            </p:nvSpPr>
            <p:spPr bwMode="auto">
              <a:xfrm>
                <a:off x="8520113" y="4921251"/>
                <a:ext cx="52388" cy="85725"/>
              </a:xfrm>
              <a:custGeom>
                <a:avLst/>
                <a:gdLst>
                  <a:gd name="T0" fmla="*/ 15 w 33"/>
                  <a:gd name="T1" fmla="*/ 5 h 54"/>
                  <a:gd name="T2" fmla="*/ 12 w 33"/>
                  <a:gd name="T3" fmla="*/ 6 h 54"/>
                  <a:gd name="T4" fmla="*/ 8 w 33"/>
                  <a:gd name="T5" fmla="*/ 8 h 54"/>
                  <a:gd name="T6" fmla="*/ 6 w 33"/>
                  <a:gd name="T7" fmla="*/ 12 h 54"/>
                  <a:gd name="T8" fmla="*/ 5 w 33"/>
                  <a:gd name="T9" fmla="*/ 16 h 54"/>
                  <a:gd name="T10" fmla="*/ 5 w 33"/>
                  <a:gd name="T11" fmla="*/ 48 h 54"/>
                  <a:gd name="T12" fmla="*/ 28 w 33"/>
                  <a:gd name="T13" fmla="*/ 48 h 54"/>
                  <a:gd name="T14" fmla="*/ 28 w 33"/>
                  <a:gd name="T15" fmla="*/ 16 h 54"/>
                  <a:gd name="T16" fmla="*/ 27 w 33"/>
                  <a:gd name="T17" fmla="*/ 12 h 54"/>
                  <a:gd name="T18" fmla="*/ 25 w 33"/>
                  <a:gd name="T19" fmla="*/ 8 h 54"/>
                  <a:gd name="T20" fmla="*/ 21 w 33"/>
                  <a:gd name="T21" fmla="*/ 6 h 54"/>
                  <a:gd name="T22" fmla="*/ 17 w 33"/>
                  <a:gd name="T23" fmla="*/ 5 h 54"/>
                  <a:gd name="T24" fmla="*/ 15 w 33"/>
                  <a:gd name="T25" fmla="*/ 5 h 54"/>
                  <a:gd name="T26" fmla="*/ 15 w 33"/>
                  <a:gd name="T27" fmla="*/ 0 h 54"/>
                  <a:gd name="T28" fmla="*/ 17 w 33"/>
                  <a:gd name="T29" fmla="*/ 0 h 54"/>
                  <a:gd name="T30" fmla="*/ 22 w 33"/>
                  <a:gd name="T31" fmla="*/ 0 h 54"/>
                  <a:gd name="T32" fmla="*/ 27 w 33"/>
                  <a:gd name="T33" fmla="*/ 2 h 54"/>
                  <a:gd name="T34" fmla="*/ 30 w 33"/>
                  <a:gd name="T35" fmla="*/ 6 h 54"/>
                  <a:gd name="T36" fmla="*/ 32 w 33"/>
                  <a:gd name="T37" fmla="*/ 11 h 54"/>
                  <a:gd name="T38" fmla="*/ 33 w 33"/>
                  <a:gd name="T39" fmla="*/ 16 h 54"/>
                  <a:gd name="T40" fmla="*/ 33 w 33"/>
                  <a:gd name="T41" fmla="*/ 54 h 54"/>
                  <a:gd name="T42" fmla="*/ 0 w 33"/>
                  <a:gd name="T43" fmla="*/ 54 h 54"/>
                  <a:gd name="T44" fmla="*/ 0 w 33"/>
                  <a:gd name="T45" fmla="*/ 16 h 54"/>
                  <a:gd name="T46" fmla="*/ 0 w 33"/>
                  <a:gd name="T47" fmla="*/ 11 h 54"/>
                  <a:gd name="T48" fmla="*/ 2 w 33"/>
                  <a:gd name="T49" fmla="*/ 6 h 54"/>
                  <a:gd name="T50" fmla="*/ 6 w 33"/>
                  <a:gd name="T51" fmla="*/ 2 h 54"/>
                  <a:gd name="T52" fmla="*/ 11 w 33"/>
                  <a:gd name="T53" fmla="*/ 0 h 54"/>
                  <a:gd name="T54" fmla="*/ 15 w 33"/>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4">
                    <a:moveTo>
                      <a:pt x="15" y="5"/>
                    </a:moveTo>
                    <a:lnTo>
                      <a:pt x="12" y="6"/>
                    </a:lnTo>
                    <a:lnTo>
                      <a:pt x="8" y="8"/>
                    </a:lnTo>
                    <a:lnTo>
                      <a:pt x="6" y="12"/>
                    </a:lnTo>
                    <a:lnTo>
                      <a:pt x="5" y="16"/>
                    </a:lnTo>
                    <a:lnTo>
                      <a:pt x="5" y="48"/>
                    </a:lnTo>
                    <a:lnTo>
                      <a:pt x="28" y="48"/>
                    </a:lnTo>
                    <a:lnTo>
                      <a:pt x="28" y="16"/>
                    </a:lnTo>
                    <a:lnTo>
                      <a:pt x="27" y="12"/>
                    </a:lnTo>
                    <a:lnTo>
                      <a:pt x="25" y="8"/>
                    </a:lnTo>
                    <a:lnTo>
                      <a:pt x="21" y="6"/>
                    </a:lnTo>
                    <a:lnTo>
                      <a:pt x="17" y="5"/>
                    </a:lnTo>
                    <a:lnTo>
                      <a:pt x="15" y="5"/>
                    </a:lnTo>
                    <a:close/>
                    <a:moveTo>
                      <a:pt x="15" y="0"/>
                    </a:moveTo>
                    <a:lnTo>
                      <a:pt x="17" y="0"/>
                    </a:lnTo>
                    <a:lnTo>
                      <a:pt x="22" y="0"/>
                    </a:lnTo>
                    <a:lnTo>
                      <a:pt x="27" y="2"/>
                    </a:lnTo>
                    <a:lnTo>
                      <a:pt x="30" y="6"/>
                    </a:lnTo>
                    <a:lnTo>
                      <a:pt x="32" y="11"/>
                    </a:lnTo>
                    <a:lnTo>
                      <a:pt x="33" y="16"/>
                    </a:lnTo>
                    <a:lnTo>
                      <a:pt x="33" y="54"/>
                    </a:lnTo>
                    <a:lnTo>
                      <a:pt x="0" y="54"/>
                    </a:lnTo>
                    <a:lnTo>
                      <a:pt x="0" y="16"/>
                    </a:lnTo>
                    <a:lnTo>
                      <a:pt x="0" y="11"/>
                    </a:lnTo>
                    <a:lnTo>
                      <a:pt x="2" y="6"/>
                    </a:lnTo>
                    <a:lnTo>
                      <a:pt x="6" y="2"/>
                    </a:lnTo>
                    <a:lnTo>
                      <a:pt x="11" y="0"/>
                    </a:lnTo>
                    <a:lnTo>
                      <a:pt x="15"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3" name="Freeform 153"/>
              <p:cNvSpPr>
                <a:spLocks noEditPoints="1"/>
              </p:cNvSpPr>
              <p:nvPr/>
            </p:nvSpPr>
            <p:spPr bwMode="auto">
              <a:xfrm>
                <a:off x="8589963" y="4883151"/>
                <a:ext cx="55563" cy="123825"/>
              </a:xfrm>
              <a:custGeom>
                <a:avLst/>
                <a:gdLst>
                  <a:gd name="T0" fmla="*/ 16 w 35"/>
                  <a:gd name="T1" fmla="*/ 6 h 78"/>
                  <a:gd name="T2" fmla="*/ 12 w 35"/>
                  <a:gd name="T3" fmla="*/ 7 h 78"/>
                  <a:gd name="T4" fmla="*/ 9 w 35"/>
                  <a:gd name="T5" fmla="*/ 10 h 78"/>
                  <a:gd name="T6" fmla="*/ 7 w 35"/>
                  <a:gd name="T7" fmla="*/ 13 h 78"/>
                  <a:gd name="T8" fmla="*/ 7 w 35"/>
                  <a:gd name="T9" fmla="*/ 16 h 78"/>
                  <a:gd name="T10" fmla="*/ 7 w 35"/>
                  <a:gd name="T11" fmla="*/ 72 h 78"/>
                  <a:gd name="T12" fmla="*/ 28 w 35"/>
                  <a:gd name="T13" fmla="*/ 72 h 78"/>
                  <a:gd name="T14" fmla="*/ 28 w 35"/>
                  <a:gd name="T15" fmla="*/ 16 h 78"/>
                  <a:gd name="T16" fmla="*/ 27 w 35"/>
                  <a:gd name="T17" fmla="*/ 13 h 78"/>
                  <a:gd name="T18" fmla="*/ 25 w 35"/>
                  <a:gd name="T19" fmla="*/ 10 h 78"/>
                  <a:gd name="T20" fmla="*/ 22 w 35"/>
                  <a:gd name="T21" fmla="*/ 7 h 78"/>
                  <a:gd name="T22" fmla="*/ 19 w 35"/>
                  <a:gd name="T23" fmla="*/ 6 h 78"/>
                  <a:gd name="T24" fmla="*/ 16 w 35"/>
                  <a:gd name="T25" fmla="*/ 6 h 78"/>
                  <a:gd name="T26" fmla="*/ 16 w 35"/>
                  <a:gd name="T27" fmla="*/ 0 h 78"/>
                  <a:gd name="T28" fmla="*/ 19 w 35"/>
                  <a:gd name="T29" fmla="*/ 0 h 78"/>
                  <a:gd name="T30" fmla="*/ 23 w 35"/>
                  <a:gd name="T31" fmla="*/ 1 h 78"/>
                  <a:gd name="T32" fmla="*/ 28 w 35"/>
                  <a:gd name="T33" fmla="*/ 3 h 78"/>
                  <a:gd name="T34" fmla="*/ 32 w 35"/>
                  <a:gd name="T35" fmla="*/ 7 h 78"/>
                  <a:gd name="T36" fmla="*/ 34 w 35"/>
                  <a:gd name="T37" fmla="*/ 12 h 78"/>
                  <a:gd name="T38" fmla="*/ 35 w 35"/>
                  <a:gd name="T39" fmla="*/ 16 h 78"/>
                  <a:gd name="T40" fmla="*/ 35 w 35"/>
                  <a:gd name="T41" fmla="*/ 78 h 78"/>
                  <a:gd name="T42" fmla="*/ 0 w 35"/>
                  <a:gd name="T43" fmla="*/ 78 h 78"/>
                  <a:gd name="T44" fmla="*/ 0 w 35"/>
                  <a:gd name="T45" fmla="*/ 16 h 78"/>
                  <a:gd name="T46" fmla="*/ 1 w 35"/>
                  <a:gd name="T47" fmla="*/ 12 h 78"/>
                  <a:gd name="T48" fmla="*/ 3 w 35"/>
                  <a:gd name="T49" fmla="*/ 7 h 78"/>
                  <a:gd name="T50" fmla="*/ 7 w 35"/>
                  <a:gd name="T51" fmla="*/ 3 h 78"/>
                  <a:gd name="T52" fmla="*/ 11 w 35"/>
                  <a:gd name="T53" fmla="*/ 1 h 78"/>
                  <a:gd name="T54" fmla="*/ 16 w 35"/>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78">
                    <a:moveTo>
                      <a:pt x="16" y="6"/>
                    </a:moveTo>
                    <a:lnTo>
                      <a:pt x="12" y="7"/>
                    </a:lnTo>
                    <a:lnTo>
                      <a:pt x="9" y="10"/>
                    </a:lnTo>
                    <a:lnTo>
                      <a:pt x="7" y="13"/>
                    </a:lnTo>
                    <a:lnTo>
                      <a:pt x="7" y="16"/>
                    </a:lnTo>
                    <a:lnTo>
                      <a:pt x="7" y="72"/>
                    </a:lnTo>
                    <a:lnTo>
                      <a:pt x="28" y="72"/>
                    </a:lnTo>
                    <a:lnTo>
                      <a:pt x="28" y="16"/>
                    </a:lnTo>
                    <a:lnTo>
                      <a:pt x="27" y="13"/>
                    </a:lnTo>
                    <a:lnTo>
                      <a:pt x="25" y="10"/>
                    </a:lnTo>
                    <a:lnTo>
                      <a:pt x="22" y="7"/>
                    </a:lnTo>
                    <a:lnTo>
                      <a:pt x="19" y="6"/>
                    </a:lnTo>
                    <a:lnTo>
                      <a:pt x="16" y="6"/>
                    </a:lnTo>
                    <a:close/>
                    <a:moveTo>
                      <a:pt x="16" y="0"/>
                    </a:moveTo>
                    <a:lnTo>
                      <a:pt x="19" y="0"/>
                    </a:lnTo>
                    <a:lnTo>
                      <a:pt x="23" y="1"/>
                    </a:lnTo>
                    <a:lnTo>
                      <a:pt x="28" y="3"/>
                    </a:lnTo>
                    <a:lnTo>
                      <a:pt x="32" y="7"/>
                    </a:lnTo>
                    <a:lnTo>
                      <a:pt x="34" y="12"/>
                    </a:lnTo>
                    <a:lnTo>
                      <a:pt x="35" y="16"/>
                    </a:lnTo>
                    <a:lnTo>
                      <a:pt x="35" y="78"/>
                    </a:lnTo>
                    <a:lnTo>
                      <a:pt x="0" y="78"/>
                    </a:lnTo>
                    <a:lnTo>
                      <a:pt x="0" y="16"/>
                    </a:lnTo>
                    <a:lnTo>
                      <a:pt x="1" y="12"/>
                    </a:lnTo>
                    <a:lnTo>
                      <a:pt x="3" y="7"/>
                    </a:lnTo>
                    <a:lnTo>
                      <a:pt x="7" y="3"/>
                    </a:lnTo>
                    <a:lnTo>
                      <a:pt x="11" y="1"/>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4" name="Freeform 154"/>
              <p:cNvSpPr>
                <a:spLocks noEditPoints="1"/>
              </p:cNvSpPr>
              <p:nvPr/>
            </p:nvSpPr>
            <p:spPr bwMode="auto">
              <a:xfrm>
                <a:off x="8662988" y="4846638"/>
                <a:ext cx="52388" cy="160338"/>
              </a:xfrm>
              <a:custGeom>
                <a:avLst/>
                <a:gdLst>
                  <a:gd name="T0" fmla="*/ 16 w 33"/>
                  <a:gd name="T1" fmla="*/ 7 h 101"/>
                  <a:gd name="T2" fmla="*/ 12 w 33"/>
                  <a:gd name="T3" fmla="*/ 8 h 101"/>
                  <a:gd name="T4" fmla="*/ 8 w 33"/>
                  <a:gd name="T5" fmla="*/ 10 h 101"/>
                  <a:gd name="T6" fmla="*/ 6 w 33"/>
                  <a:gd name="T7" fmla="*/ 13 h 101"/>
                  <a:gd name="T8" fmla="*/ 5 w 33"/>
                  <a:gd name="T9" fmla="*/ 16 h 101"/>
                  <a:gd name="T10" fmla="*/ 5 w 33"/>
                  <a:gd name="T11" fmla="*/ 95 h 101"/>
                  <a:gd name="T12" fmla="*/ 28 w 33"/>
                  <a:gd name="T13" fmla="*/ 95 h 101"/>
                  <a:gd name="T14" fmla="*/ 28 w 33"/>
                  <a:gd name="T15" fmla="*/ 16 h 101"/>
                  <a:gd name="T16" fmla="*/ 27 w 33"/>
                  <a:gd name="T17" fmla="*/ 13 h 101"/>
                  <a:gd name="T18" fmla="*/ 25 w 33"/>
                  <a:gd name="T19" fmla="*/ 10 h 101"/>
                  <a:gd name="T20" fmla="*/ 21 w 33"/>
                  <a:gd name="T21" fmla="*/ 8 h 101"/>
                  <a:gd name="T22" fmla="*/ 17 w 33"/>
                  <a:gd name="T23" fmla="*/ 7 h 101"/>
                  <a:gd name="T24" fmla="*/ 16 w 33"/>
                  <a:gd name="T25" fmla="*/ 7 h 101"/>
                  <a:gd name="T26" fmla="*/ 16 w 33"/>
                  <a:gd name="T27" fmla="*/ 0 h 101"/>
                  <a:gd name="T28" fmla="*/ 17 w 33"/>
                  <a:gd name="T29" fmla="*/ 0 h 101"/>
                  <a:gd name="T30" fmla="*/ 23 w 33"/>
                  <a:gd name="T31" fmla="*/ 1 h 101"/>
                  <a:gd name="T32" fmla="*/ 27 w 33"/>
                  <a:gd name="T33" fmla="*/ 3 h 101"/>
                  <a:gd name="T34" fmla="*/ 30 w 33"/>
                  <a:gd name="T35" fmla="*/ 8 h 101"/>
                  <a:gd name="T36" fmla="*/ 32 w 33"/>
                  <a:gd name="T37" fmla="*/ 12 h 101"/>
                  <a:gd name="T38" fmla="*/ 33 w 33"/>
                  <a:gd name="T39" fmla="*/ 16 h 101"/>
                  <a:gd name="T40" fmla="*/ 33 w 33"/>
                  <a:gd name="T41" fmla="*/ 101 h 101"/>
                  <a:gd name="T42" fmla="*/ 0 w 33"/>
                  <a:gd name="T43" fmla="*/ 101 h 101"/>
                  <a:gd name="T44" fmla="*/ 0 w 33"/>
                  <a:gd name="T45" fmla="*/ 16 h 101"/>
                  <a:gd name="T46" fmla="*/ 0 w 33"/>
                  <a:gd name="T47" fmla="*/ 12 h 101"/>
                  <a:gd name="T48" fmla="*/ 2 w 33"/>
                  <a:gd name="T49" fmla="*/ 8 h 101"/>
                  <a:gd name="T50" fmla="*/ 6 w 33"/>
                  <a:gd name="T51" fmla="*/ 3 h 101"/>
                  <a:gd name="T52" fmla="*/ 11 w 33"/>
                  <a:gd name="T53" fmla="*/ 1 h 101"/>
                  <a:gd name="T54" fmla="*/ 16 w 33"/>
                  <a:gd name="T5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16" y="7"/>
                    </a:moveTo>
                    <a:lnTo>
                      <a:pt x="12" y="8"/>
                    </a:lnTo>
                    <a:lnTo>
                      <a:pt x="8" y="10"/>
                    </a:lnTo>
                    <a:lnTo>
                      <a:pt x="6" y="13"/>
                    </a:lnTo>
                    <a:lnTo>
                      <a:pt x="5" y="16"/>
                    </a:lnTo>
                    <a:lnTo>
                      <a:pt x="5" y="95"/>
                    </a:lnTo>
                    <a:lnTo>
                      <a:pt x="28" y="95"/>
                    </a:lnTo>
                    <a:lnTo>
                      <a:pt x="28" y="16"/>
                    </a:lnTo>
                    <a:lnTo>
                      <a:pt x="27" y="13"/>
                    </a:lnTo>
                    <a:lnTo>
                      <a:pt x="25" y="10"/>
                    </a:lnTo>
                    <a:lnTo>
                      <a:pt x="21" y="8"/>
                    </a:lnTo>
                    <a:lnTo>
                      <a:pt x="17" y="7"/>
                    </a:lnTo>
                    <a:lnTo>
                      <a:pt x="16" y="7"/>
                    </a:lnTo>
                    <a:close/>
                    <a:moveTo>
                      <a:pt x="16" y="0"/>
                    </a:moveTo>
                    <a:lnTo>
                      <a:pt x="17" y="0"/>
                    </a:lnTo>
                    <a:lnTo>
                      <a:pt x="23" y="1"/>
                    </a:lnTo>
                    <a:lnTo>
                      <a:pt x="27" y="3"/>
                    </a:lnTo>
                    <a:lnTo>
                      <a:pt x="30" y="8"/>
                    </a:lnTo>
                    <a:lnTo>
                      <a:pt x="32" y="12"/>
                    </a:lnTo>
                    <a:lnTo>
                      <a:pt x="33" y="16"/>
                    </a:lnTo>
                    <a:lnTo>
                      <a:pt x="33" y="101"/>
                    </a:lnTo>
                    <a:lnTo>
                      <a:pt x="0" y="101"/>
                    </a:lnTo>
                    <a:lnTo>
                      <a:pt x="0" y="16"/>
                    </a:lnTo>
                    <a:lnTo>
                      <a:pt x="0" y="12"/>
                    </a:lnTo>
                    <a:lnTo>
                      <a:pt x="2" y="8"/>
                    </a:lnTo>
                    <a:lnTo>
                      <a:pt x="6" y="3"/>
                    </a:lnTo>
                    <a:lnTo>
                      <a:pt x="11" y="1"/>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5" name="Freeform 155"/>
              <p:cNvSpPr>
                <a:spLocks noEditPoints="1"/>
              </p:cNvSpPr>
              <p:nvPr/>
            </p:nvSpPr>
            <p:spPr bwMode="auto">
              <a:xfrm>
                <a:off x="8732838" y="4810126"/>
                <a:ext cx="55563" cy="196850"/>
              </a:xfrm>
              <a:custGeom>
                <a:avLst/>
                <a:gdLst>
                  <a:gd name="T0" fmla="*/ 17 w 35"/>
                  <a:gd name="T1" fmla="*/ 6 h 124"/>
                  <a:gd name="T2" fmla="*/ 12 w 35"/>
                  <a:gd name="T3" fmla="*/ 7 h 124"/>
                  <a:gd name="T4" fmla="*/ 9 w 35"/>
                  <a:gd name="T5" fmla="*/ 9 h 124"/>
                  <a:gd name="T6" fmla="*/ 7 w 35"/>
                  <a:gd name="T7" fmla="*/ 12 h 124"/>
                  <a:gd name="T8" fmla="*/ 7 w 35"/>
                  <a:gd name="T9" fmla="*/ 17 h 124"/>
                  <a:gd name="T10" fmla="*/ 7 w 35"/>
                  <a:gd name="T11" fmla="*/ 118 h 124"/>
                  <a:gd name="T12" fmla="*/ 28 w 35"/>
                  <a:gd name="T13" fmla="*/ 118 h 124"/>
                  <a:gd name="T14" fmla="*/ 28 w 35"/>
                  <a:gd name="T15" fmla="*/ 17 h 124"/>
                  <a:gd name="T16" fmla="*/ 27 w 35"/>
                  <a:gd name="T17" fmla="*/ 12 h 124"/>
                  <a:gd name="T18" fmla="*/ 25 w 35"/>
                  <a:gd name="T19" fmla="*/ 9 h 124"/>
                  <a:gd name="T20" fmla="*/ 22 w 35"/>
                  <a:gd name="T21" fmla="*/ 7 h 124"/>
                  <a:gd name="T22" fmla="*/ 19 w 35"/>
                  <a:gd name="T23" fmla="*/ 6 h 124"/>
                  <a:gd name="T24" fmla="*/ 17 w 35"/>
                  <a:gd name="T25" fmla="*/ 6 h 124"/>
                  <a:gd name="T26" fmla="*/ 17 w 35"/>
                  <a:gd name="T27" fmla="*/ 0 h 124"/>
                  <a:gd name="T28" fmla="*/ 19 w 35"/>
                  <a:gd name="T29" fmla="*/ 0 h 124"/>
                  <a:gd name="T30" fmla="*/ 24 w 35"/>
                  <a:gd name="T31" fmla="*/ 0 h 124"/>
                  <a:gd name="T32" fmla="*/ 28 w 35"/>
                  <a:gd name="T33" fmla="*/ 2 h 124"/>
                  <a:gd name="T34" fmla="*/ 32 w 35"/>
                  <a:gd name="T35" fmla="*/ 7 h 124"/>
                  <a:gd name="T36" fmla="*/ 34 w 35"/>
                  <a:gd name="T37" fmla="*/ 11 h 124"/>
                  <a:gd name="T38" fmla="*/ 35 w 35"/>
                  <a:gd name="T39" fmla="*/ 17 h 124"/>
                  <a:gd name="T40" fmla="*/ 35 w 35"/>
                  <a:gd name="T41" fmla="*/ 124 h 124"/>
                  <a:gd name="T42" fmla="*/ 0 w 35"/>
                  <a:gd name="T43" fmla="*/ 124 h 124"/>
                  <a:gd name="T44" fmla="*/ 0 w 35"/>
                  <a:gd name="T45" fmla="*/ 17 h 124"/>
                  <a:gd name="T46" fmla="*/ 1 w 35"/>
                  <a:gd name="T47" fmla="*/ 11 h 124"/>
                  <a:gd name="T48" fmla="*/ 4 w 35"/>
                  <a:gd name="T49" fmla="*/ 7 h 124"/>
                  <a:gd name="T50" fmla="*/ 7 w 35"/>
                  <a:gd name="T51" fmla="*/ 2 h 124"/>
                  <a:gd name="T52" fmla="*/ 11 w 35"/>
                  <a:gd name="T53" fmla="*/ 0 h 124"/>
                  <a:gd name="T54" fmla="*/ 17 w 35"/>
                  <a:gd name="T5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124">
                    <a:moveTo>
                      <a:pt x="17" y="6"/>
                    </a:moveTo>
                    <a:lnTo>
                      <a:pt x="12" y="7"/>
                    </a:lnTo>
                    <a:lnTo>
                      <a:pt x="9" y="9"/>
                    </a:lnTo>
                    <a:lnTo>
                      <a:pt x="7" y="12"/>
                    </a:lnTo>
                    <a:lnTo>
                      <a:pt x="7" y="17"/>
                    </a:lnTo>
                    <a:lnTo>
                      <a:pt x="7" y="118"/>
                    </a:lnTo>
                    <a:lnTo>
                      <a:pt x="28" y="118"/>
                    </a:lnTo>
                    <a:lnTo>
                      <a:pt x="28" y="17"/>
                    </a:lnTo>
                    <a:lnTo>
                      <a:pt x="27" y="12"/>
                    </a:lnTo>
                    <a:lnTo>
                      <a:pt x="25" y="9"/>
                    </a:lnTo>
                    <a:lnTo>
                      <a:pt x="22" y="7"/>
                    </a:lnTo>
                    <a:lnTo>
                      <a:pt x="19" y="6"/>
                    </a:lnTo>
                    <a:lnTo>
                      <a:pt x="17" y="6"/>
                    </a:lnTo>
                    <a:close/>
                    <a:moveTo>
                      <a:pt x="17" y="0"/>
                    </a:moveTo>
                    <a:lnTo>
                      <a:pt x="19" y="0"/>
                    </a:lnTo>
                    <a:lnTo>
                      <a:pt x="24" y="0"/>
                    </a:lnTo>
                    <a:lnTo>
                      <a:pt x="28" y="2"/>
                    </a:lnTo>
                    <a:lnTo>
                      <a:pt x="32" y="7"/>
                    </a:lnTo>
                    <a:lnTo>
                      <a:pt x="34" y="11"/>
                    </a:lnTo>
                    <a:lnTo>
                      <a:pt x="35" y="17"/>
                    </a:lnTo>
                    <a:lnTo>
                      <a:pt x="35" y="124"/>
                    </a:lnTo>
                    <a:lnTo>
                      <a:pt x="0" y="124"/>
                    </a:lnTo>
                    <a:lnTo>
                      <a:pt x="0" y="17"/>
                    </a:lnTo>
                    <a:lnTo>
                      <a:pt x="1" y="11"/>
                    </a:lnTo>
                    <a:lnTo>
                      <a:pt x="4" y="7"/>
                    </a:lnTo>
                    <a:lnTo>
                      <a:pt x="7" y="2"/>
                    </a:lnTo>
                    <a:lnTo>
                      <a:pt x="11" y="0"/>
                    </a:lnTo>
                    <a:lnTo>
                      <a:pt x="17"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6" name="Freeform 156"/>
              <p:cNvSpPr>
                <a:spLocks noEditPoints="1"/>
              </p:cNvSpPr>
              <p:nvPr/>
            </p:nvSpPr>
            <p:spPr bwMode="auto">
              <a:xfrm>
                <a:off x="8418513" y="4619626"/>
                <a:ext cx="469900" cy="552450"/>
              </a:xfrm>
              <a:custGeom>
                <a:avLst/>
                <a:gdLst>
                  <a:gd name="T0" fmla="*/ 82 w 296"/>
                  <a:gd name="T1" fmla="*/ 330 h 348"/>
                  <a:gd name="T2" fmla="*/ 80 w 296"/>
                  <a:gd name="T3" fmla="*/ 335 h 348"/>
                  <a:gd name="T4" fmla="*/ 84 w 296"/>
                  <a:gd name="T5" fmla="*/ 342 h 348"/>
                  <a:gd name="T6" fmla="*/ 211 w 296"/>
                  <a:gd name="T7" fmla="*/ 342 h 348"/>
                  <a:gd name="T8" fmla="*/ 216 w 296"/>
                  <a:gd name="T9" fmla="*/ 335 h 348"/>
                  <a:gd name="T10" fmla="*/ 213 w 296"/>
                  <a:gd name="T11" fmla="*/ 330 h 348"/>
                  <a:gd name="T12" fmla="*/ 86 w 296"/>
                  <a:gd name="T13" fmla="*/ 328 h 348"/>
                  <a:gd name="T14" fmla="*/ 183 w 296"/>
                  <a:gd name="T15" fmla="*/ 321 h 348"/>
                  <a:gd name="T16" fmla="*/ 29 w 296"/>
                  <a:gd name="T17" fmla="*/ 109 h 348"/>
                  <a:gd name="T18" fmla="*/ 267 w 296"/>
                  <a:gd name="T19" fmla="*/ 109 h 348"/>
                  <a:gd name="T20" fmla="*/ 137 w 296"/>
                  <a:gd name="T21" fmla="*/ 143 h 348"/>
                  <a:gd name="T22" fmla="*/ 88 w 296"/>
                  <a:gd name="T23" fmla="*/ 121 h 348"/>
                  <a:gd name="T24" fmla="*/ 39 w 296"/>
                  <a:gd name="T25" fmla="*/ 109 h 348"/>
                  <a:gd name="T26" fmla="*/ 10 w 296"/>
                  <a:gd name="T27" fmla="*/ 92 h 348"/>
                  <a:gd name="T28" fmla="*/ 6 w 296"/>
                  <a:gd name="T29" fmla="*/ 99 h 348"/>
                  <a:gd name="T30" fmla="*/ 7 w 296"/>
                  <a:gd name="T31" fmla="*/ 271 h 348"/>
                  <a:gd name="T32" fmla="*/ 283 w 296"/>
                  <a:gd name="T33" fmla="*/ 273 h 348"/>
                  <a:gd name="T34" fmla="*/ 289 w 296"/>
                  <a:gd name="T35" fmla="*/ 269 h 348"/>
                  <a:gd name="T36" fmla="*/ 289 w 296"/>
                  <a:gd name="T37" fmla="*/ 95 h 348"/>
                  <a:gd name="T38" fmla="*/ 283 w 296"/>
                  <a:gd name="T39" fmla="*/ 91 h 348"/>
                  <a:gd name="T40" fmla="*/ 147 w 296"/>
                  <a:gd name="T41" fmla="*/ 104 h 348"/>
                  <a:gd name="T42" fmla="*/ 23 w 296"/>
                  <a:gd name="T43" fmla="*/ 261 h 348"/>
                  <a:gd name="T44" fmla="*/ 22 w 296"/>
                  <a:gd name="T45" fmla="*/ 97 h 348"/>
                  <a:gd name="T46" fmla="*/ 88 w 296"/>
                  <a:gd name="T47" fmla="*/ 5 h 348"/>
                  <a:gd name="T48" fmla="*/ 33 w 296"/>
                  <a:gd name="T49" fmla="*/ 21 h 348"/>
                  <a:gd name="T50" fmla="*/ 10 w 296"/>
                  <a:gd name="T51" fmla="*/ 60 h 348"/>
                  <a:gd name="T52" fmla="*/ 33 w 296"/>
                  <a:gd name="T53" fmla="*/ 99 h 348"/>
                  <a:gd name="T54" fmla="*/ 88 w 296"/>
                  <a:gd name="T55" fmla="*/ 115 h 348"/>
                  <a:gd name="T56" fmla="*/ 105 w 296"/>
                  <a:gd name="T57" fmla="*/ 114 h 348"/>
                  <a:gd name="T58" fmla="*/ 129 w 296"/>
                  <a:gd name="T59" fmla="*/ 107 h 348"/>
                  <a:gd name="T60" fmla="*/ 164 w 296"/>
                  <a:gd name="T61" fmla="*/ 75 h 348"/>
                  <a:gd name="T62" fmla="*/ 155 w 296"/>
                  <a:gd name="T63" fmla="*/ 32 h 348"/>
                  <a:gd name="T64" fmla="*/ 108 w 296"/>
                  <a:gd name="T65" fmla="*/ 7 h 348"/>
                  <a:gd name="T66" fmla="*/ 110 w 296"/>
                  <a:gd name="T67" fmla="*/ 2 h 348"/>
                  <a:gd name="T68" fmla="*/ 160 w 296"/>
                  <a:gd name="T69" fmla="*/ 29 h 348"/>
                  <a:gd name="T70" fmla="*/ 170 w 296"/>
                  <a:gd name="T71" fmla="*/ 74 h 348"/>
                  <a:gd name="T72" fmla="*/ 287 w 296"/>
                  <a:gd name="T73" fmla="*/ 85 h 348"/>
                  <a:gd name="T74" fmla="*/ 295 w 296"/>
                  <a:gd name="T75" fmla="*/ 94 h 348"/>
                  <a:gd name="T76" fmla="*/ 295 w 296"/>
                  <a:gd name="T77" fmla="*/ 270 h 348"/>
                  <a:gd name="T78" fmla="*/ 287 w 296"/>
                  <a:gd name="T79" fmla="*/ 279 h 348"/>
                  <a:gd name="T80" fmla="*/ 190 w 296"/>
                  <a:gd name="T81" fmla="*/ 321 h 348"/>
                  <a:gd name="T82" fmla="*/ 217 w 296"/>
                  <a:gd name="T83" fmla="*/ 323 h 348"/>
                  <a:gd name="T84" fmla="*/ 222 w 296"/>
                  <a:gd name="T85" fmla="*/ 334 h 348"/>
                  <a:gd name="T86" fmla="*/ 219 w 296"/>
                  <a:gd name="T87" fmla="*/ 343 h 348"/>
                  <a:gd name="T88" fmla="*/ 209 w 296"/>
                  <a:gd name="T89" fmla="*/ 348 h 348"/>
                  <a:gd name="T90" fmla="*/ 79 w 296"/>
                  <a:gd name="T91" fmla="*/ 346 h 348"/>
                  <a:gd name="T92" fmla="*/ 73 w 296"/>
                  <a:gd name="T93" fmla="*/ 335 h 348"/>
                  <a:gd name="T94" fmla="*/ 77 w 296"/>
                  <a:gd name="T95" fmla="*/ 327 h 348"/>
                  <a:gd name="T96" fmla="*/ 86 w 296"/>
                  <a:gd name="T97" fmla="*/ 321 h 348"/>
                  <a:gd name="T98" fmla="*/ 13 w 296"/>
                  <a:gd name="T99" fmla="*/ 279 h 348"/>
                  <a:gd name="T100" fmla="*/ 2 w 296"/>
                  <a:gd name="T101" fmla="*/ 274 h 348"/>
                  <a:gd name="T102" fmla="*/ 0 w 296"/>
                  <a:gd name="T103" fmla="*/ 99 h 348"/>
                  <a:gd name="T104" fmla="*/ 5 w 296"/>
                  <a:gd name="T105" fmla="*/ 88 h 348"/>
                  <a:gd name="T106" fmla="*/ 6 w 296"/>
                  <a:gd name="T107" fmla="*/ 74 h 348"/>
                  <a:gd name="T108" fmla="*/ 16 w 296"/>
                  <a:gd name="T109" fmla="*/ 29 h 348"/>
                  <a:gd name="T110" fmla="*/ 66 w 296"/>
                  <a:gd name="T111" fmla="*/ 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48">
                    <a:moveTo>
                      <a:pt x="86" y="328"/>
                    </a:moveTo>
                    <a:lnTo>
                      <a:pt x="84" y="328"/>
                    </a:lnTo>
                    <a:lnTo>
                      <a:pt x="82" y="330"/>
                    </a:lnTo>
                    <a:lnTo>
                      <a:pt x="80" y="332"/>
                    </a:lnTo>
                    <a:lnTo>
                      <a:pt x="80" y="334"/>
                    </a:lnTo>
                    <a:lnTo>
                      <a:pt x="80" y="335"/>
                    </a:lnTo>
                    <a:lnTo>
                      <a:pt x="80" y="339"/>
                    </a:lnTo>
                    <a:lnTo>
                      <a:pt x="82" y="341"/>
                    </a:lnTo>
                    <a:lnTo>
                      <a:pt x="84" y="342"/>
                    </a:lnTo>
                    <a:lnTo>
                      <a:pt x="86" y="343"/>
                    </a:lnTo>
                    <a:lnTo>
                      <a:pt x="209" y="343"/>
                    </a:lnTo>
                    <a:lnTo>
                      <a:pt x="211" y="342"/>
                    </a:lnTo>
                    <a:lnTo>
                      <a:pt x="213" y="341"/>
                    </a:lnTo>
                    <a:lnTo>
                      <a:pt x="216" y="339"/>
                    </a:lnTo>
                    <a:lnTo>
                      <a:pt x="216" y="335"/>
                    </a:lnTo>
                    <a:lnTo>
                      <a:pt x="216" y="334"/>
                    </a:lnTo>
                    <a:lnTo>
                      <a:pt x="216" y="332"/>
                    </a:lnTo>
                    <a:lnTo>
                      <a:pt x="213" y="330"/>
                    </a:lnTo>
                    <a:lnTo>
                      <a:pt x="211" y="328"/>
                    </a:lnTo>
                    <a:lnTo>
                      <a:pt x="209" y="328"/>
                    </a:lnTo>
                    <a:lnTo>
                      <a:pt x="86" y="328"/>
                    </a:lnTo>
                    <a:close/>
                    <a:moveTo>
                      <a:pt x="113" y="279"/>
                    </a:moveTo>
                    <a:lnTo>
                      <a:pt x="113" y="321"/>
                    </a:lnTo>
                    <a:lnTo>
                      <a:pt x="183" y="321"/>
                    </a:lnTo>
                    <a:lnTo>
                      <a:pt x="183" y="279"/>
                    </a:lnTo>
                    <a:lnTo>
                      <a:pt x="113" y="279"/>
                    </a:lnTo>
                    <a:close/>
                    <a:moveTo>
                      <a:pt x="29" y="109"/>
                    </a:moveTo>
                    <a:lnTo>
                      <a:pt x="29" y="255"/>
                    </a:lnTo>
                    <a:lnTo>
                      <a:pt x="267" y="255"/>
                    </a:lnTo>
                    <a:lnTo>
                      <a:pt x="267" y="109"/>
                    </a:lnTo>
                    <a:lnTo>
                      <a:pt x="137" y="109"/>
                    </a:lnTo>
                    <a:lnTo>
                      <a:pt x="133" y="112"/>
                    </a:lnTo>
                    <a:lnTo>
                      <a:pt x="137" y="143"/>
                    </a:lnTo>
                    <a:lnTo>
                      <a:pt x="104" y="120"/>
                    </a:lnTo>
                    <a:lnTo>
                      <a:pt x="95" y="121"/>
                    </a:lnTo>
                    <a:lnTo>
                      <a:pt x="88" y="121"/>
                    </a:lnTo>
                    <a:lnTo>
                      <a:pt x="70" y="120"/>
                    </a:lnTo>
                    <a:lnTo>
                      <a:pt x="54" y="116"/>
                    </a:lnTo>
                    <a:lnTo>
                      <a:pt x="39" y="109"/>
                    </a:lnTo>
                    <a:lnTo>
                      <a:pt x="29" y="109"/>
                    </a:lnTo>
                    <a:close/>
                    <a:moveTo>
                      <a:pt x="13" y="91"/>
                    </a:moveTo>
                    <a:lnTo>
                      <a:pt x="10" y="92"/>
                    </a:lnTo>
                    <a:lnTo>
                      <a:pt x="7" y="93"/>
                    </a:lnTo>
                    <a:lnTo>
                      <a:pt x="6" y="95"/>
                    </a:lnTo>
                    <a:lnTo>
                      <a:pt x="6" y="99"/>
                    </a:lnTo>
                    <a:lnTo>
                      <a:pt x="6" y="266"/>
                    </a:lnTo>
                    <a:lnTo>
                      <a:pt x="6" y="269"/>
                    </a:lnTo>
                    <a:lnTo>
                      <a:pt x="7" y="271"/>
                    </a:lnTo>
                    <a:lnTo>
                      <a:pt x="10" y="272"/>
                    </a:lnTo>
                    <a:lnTo>
                      <a:pt x="13" y="273"/>
                    </a:lnTo>
                    <a:lnTo>
                      <a:pt x="283" y="273"/>
                    </a:lnTo>
                    <a:lnTo>
                      <a:pt x="285" y="272"/>
                    </a:lnTo>
                    <a:lnTo>
                      <a:pt x="287" y="271"/>
                    </a:lnTo>
                    <a:lnTo>
                      <a:pt x="289" y="269"/>
                    </a:lnTo>
                    <a:lnTo>
                      <a:pt x="289" y="266"/>
                    </a:lnTo>
                    <a:lnTo>
                      <a:pt x="289" y="99"/>
                    </a:lnTo>
                    <a:lnTo>
                      <a:pt x="289" y="95"/>
                    </a:lnTo>
                    <a:lnTo>
                      <a:pt x="287" y="93"/>
                    </a:lnTo>
                    <a:lnTo>
                      <a:pt x="285" y="92"/>
                    </a:lnTo>
                    <a:lnTo>
                      <a:pt x="283" y="91"/>
                    </a:lnTo>
                    <a:lnTo>
                      <a:pt x="160" y="91"/>
                    </a:lnTo>
                    <a:lnTo>
                      <a:pt x="154" y="97"/>
                    </a:lnTo>
                    <a:lnTo>
                      <a:pt x="147" y="104"/>
                    </a:lnTo>
                    <a:lnTo>
                      <a:pt x="272" y="104"/>
                    </a:lnTo>
                    <a:lnTo>
                      <a:pt x="272" y="261"/>
                    </a:lnTo>
                    <a:lnTo>
                      <a:pt x="23" y="261"/>
                    </a:lnTo>
                    <a:lnTo>
                      <a:pt x="23" y="104"/>
                    </a:lnTo>
                    <a:lnTo>
                      <a:pt x="29" y="104"/>
                    </a:lnTo>
                    <a:lnTo>
                      <a:pt x="22" y="97"/>
                    </a:lnTo>
                    <a:lnTo>
                      <a:pt x="16" y="91"/>
                    </a:lnTo>
                    <a:lnTo>
                      <a:pt x="13" y="91"/>
                    </a:lnTo>
                    <a:close/>
                    <a:moveTo>
                      <a:pt x="88" y="5"/>
                    </a:moveTo>
                    <a:lnTo>
                      <a:pt x="67" y="7"/>
                    </a:lnTo>
                    <a:lnTo>
                      <a:pt x="48" y="13"/>
                    </a:lnTo>
                    <a:lnTo>
                      <a:pt x="33" y="21"/>
                    </a:lnTo>
                    <a:lnTo>
                      <a:pt x="21" y="32"/>
                    </a:lnTo>
                    <a:lnTo>
                      <a:pt x="13" y="45"/>
                    </a:lnTo>
                    <a:lnTo>
                      <a:pt x="10" y="60"/>
                    </a:lnTo>
                    <a:lnTo>
                      <a:pt x="13" y="75"/>
                    </a:lnTo>
                    <a:lnTo>
                      <a:pt x="21" y="88"/>
                    </a:lnTo>
                    <a:lnTo>
                      <a:pt x="33" y="99"/>
                    </a:lnTo>
                    <a:lnTo>
                      <a:pt x="48" y="107"/>
                    </a:lnTo>
                    <a:lnTo>
                      <a:pt x="67" y="113"/>
                    </a:lnTo>
                    <a:lnTo>
                      <a:pt x="88" y="115"/>
                    </a:lnTo>
                    <a:lnTo>
                      <a:pt x="96" y="115"/>
                    </a:lnTo>
                    <a:lnTo>
                      <a:pt x="104" y="114"/>
                    </a:lnTo>
                    <a:lnTo>
                      <a:pt x="105" y="114"/>
                    </a:lnTo>
                    <a:lnTo>
                      <a:pt x="130" y="131"/>
                    </a:lnTo>
                    <a:lnTo>
                      <a:pt x="127" y="108"/>
                    </a:lnTo>
                    <a:lnTo>
                      <a:pt x="129" y="107"/>
                    </a:lnTo>
                    <a:lnTo>
                      <a:pt x="144" y="99"/>
                    </a:lnTo>
                    <a:lnTo>
                      <a:pt x="156" y="87"/>
                    </a:lnTo>
                    <a:lnTo>
                      <a:pt x="164" y="75"/>
                    </a:lnTo>
                    <a:lnTo>
                      <a:pt x="166" y="60"/>
                    </a:lnTo>
                    <a:lnTo>
                      <a:pt x="162" y="45"/>
                    </a:lnTo>
                    <a:lnTo>
                      <a:pt x="155" y="32"/>
                    </a:lnTo>
                    <a:lnTo>
                      <a:pt x="143" y="21"/>
                    </a:lnTo>
                    <a:lnTo>
                      <a:pt x="127" y="13"/>
                    </a:lnTo>
                    <a:lnTo>
                      <a:pt x="108" y="7"/>
                    </a:lnTo>
                    <a:lnTo>
                      <a:pt x="88" y="5"/>
                    </a:lnTo>
                    <a:close/>
                    <a:moveTo>
                      <a:pt x="88" y="0"/>
                    </a:moveTo>
                    <a:lnTo>
                      <a:pt x="110" y="2"/>
                    </a:lnTo>
                    <a:lnTo>
                      <a:pt x="130" y="7"/>
                    </a:lnTo>
                    <a:lnTo>
                      <a:pt x="147" y="17"/>
                    </a:lnTo>
                    <a:lnTo>
                      <a:pt x="160" y="29"/>
                    </a:lnTo>
                    <a:lnTo>
                      <a:pt x="169" y="44"/>
                    </a:lnTo>
                    <a:lnTo>
                      <a:pt x="171" y="60"/>
                    </a:lnTo>
                    <a:lnTo>
                      <a:pt x="170" y="74"/>
                    </a:lnTo>
                    <a:lnTo>
                      <a:pt x="165" y="85"/>
                    </a:lnTo>
                    <a:lnTo>
                      <a:pt x="283" y="85"/>
                    </a:lnTo>
                    <a:lnTo>
                      <a:pt x="287" y="85"/>
                    </a:lnTo>
                    <a:lnTo>
                      <a:pt x="291" y="88"/>
                    </a:lnTo>
                    <a:lnTo>
                      <a:pt x="294" y="91"/>
                    </a:lnTo>
                    <a:lnTo>
                      <a:pt x="295" y="94"/>
                    </a:lnTo>
                    <a:lnTo>
                      <a:pt x="296" y="99"/>
                    </a:lnTo>
                    <a:lnTo>
                      <a:pt x="296" y="266"/>
                    </a:lnTo>
                    <a:lnTo>
                      <a:pt x="295" y="270"/>
                    </a:lnTo>
                    <a:lnTo>
                      <a:pt x="294" y="274"/>
                    </a:lnTo>
                    <a:lnTo>
                      <a:pt x="291" y="277"/>
                    </a:lnTo>
                    <a:lnTo>
                      <a:pt x="287" y="279"/>
                    </a:lnTo>
                    <a:lnTo>
                      <a:pt x="283" y="279"/>
                    </a:lnTo>
                    <a:lnTo>
                      <a:pt x="190" y="279"/>
                    </a:lnTo>
                    <a:lnTo>
                      <a:pt x="190" y="321"/>
                    </a:lnTo>
                    <a:lnTo>
                      <a:pt x="209" y="321"/>
                    </a:lnTo>
                    <a:lnTo>
                      <a:pt x="212" y="322"/>
                    </a:lnTo>
                    <a:lnTo>
                      <a:pt x="217" y="323"/>
                    </a:lnTo>
                    <a:lnTo>
                      <a:pt x="219" y="327"/>
                    </a:lnTo>
                    <a:lnTo>
                      <a:pt x="221" y="330"/>
                    </a:lnTo>
                    <a:lnTo>
                      <a:pt x="222" y="334"/>
                    </a:lnTo>
                    <a:lnTo>
                      <a:pt x="222" y="335"/>
                    </a:lnTo>
                    <a:lnTo>
                      <a:pt x="221" y="340"/>
                    </a:lnTo>
                    <a:lnTo>
                      <a:pt x="219" y="343"/>
                    </a:lnTo>
                    <a:lnTo>
                      <a:pt x="217" y="346"/>
                    </a:lnTo>
                    <a:lnTo>
                      <a:pt x="212" y="348"/>
                    </a:lnTo>
                    <a:lnTo>
                      <a:pt x="209" y="348"/>
                    </a:lnTo>
                    <a:lnTo>
                      <a:pt x="86" y="348"/>
                    </a:lnTo>
                    <a:lnTo>
                      <a:pt x="82" y="348"/>
                    </a:lnTo>
                    <a:lnTo>
                      <a:pt x="79" y="346"/>
                    </a:lnTo>
                    <a:lnTo>
                      <a:pt x="77" y="343"/>
                    </a:lnTo>
                    <a:lnTo>
                      <a:pt x="75" y="340"/>
                    </a:lnTo>
                    <a:lnTo>
                      <a:pt x="73" y="335"/>
                    </a:lnTo>
                    <a:lnTo>
                      <a:pt x="73" y="334"/>
                    </a:lnTo>
                    <a:lnTo>
                      <a:pt x="75" y="330"/>
                    </a:lnTo>
                    <a:lnTo>
                      <a:pt x="77" y="327"/>
                    </a:lnTo>
                    <a:lnTo>
                      <a:pt x="79" y="323"/>
                    </a:lnTo>
                    <a:lnTo>
                      <a:pt x="82" y="322"/>
                    </a:lnTo>
                    <a:lnTo>
                      <a:pt x="86" y="321"/>
                    </a:lnTo>
                    <a:lnTo>
                      <a:pt x="106" y="321"/>
                    </a:lnTo>
                    <a:lnTo>
                      <a:pt x="106" y="279"/>
                    </a:lnTo>
                    <a:lnTo>
                      <a:pt x="13" y="279"/>
                    </a:lnTo>
                    <a:lnTo>
                      <a:pt x="8" y="279"/>
                    </a:lnTo>
                    <a:lnTo>
                      <a:pt x="5" y="277"/>
                    </a:lnTo>
                    <a:lnTo>
                      <a:pt x="2" y="274"/>
                    </a:lnTo>
                    <a:lnTo>
                      <a:pt x="1" y="270"/>
                    </a:lnTo>
                    <a:lnTo>
                      <a:pt x="0" y="266"/>
                    </a:lnTo>
                    <a:lnTo>
                      <a:pt x="0" y="99"/>
                    </a:lnTo>
                    <a:lnTo>
                      <a:pt x="1" y="94"/>
                    </a:lnTo>
                    <a:lnTo>
                      <a:pt x="2" y="91"/>
                    </a:lnTo>
                    <a:lnTo>
                      <a:pt x="5" y="88"/>
                    </a:lnTo>
                    <a:lnTo>
                      <a:pt x="8" y="87"/>
                    </a:lnTo>
                    <a:lnTo>
                      <a:pt x="12" y="85"/>
                    </a:lnTo>
                    <a:lnTo>
                      <a:pt x="6" y="74"/>
                    </a:lnTo>
                    <a:lnTo>
                      <a:pt x="4" y="60"/>
                    </a:lnTo>
                    <a:lnTo>
                      <a:pt x="7" y="44"/>
                    </a:lnTo>
                    <a:lnTo>
                      <a:pt x="16" y="29"/>
                    </a:lnTo>
                    <a:lnTo>
                      <a:pt x="29" y="17"/>
                    </a:lnTo>
                    <a:lnTo>
                      <a:pt x="45" y="7"/>
                    </a:lnTo>
                    <a:lnTo>
                      <a:pt x="66" y="2"/>
                    </a:lnTo>
                    <a:lnTo>
                      <a:pt x="88"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8" name="组合 7"/>
            <p:cNvGrpSpPr/>
            <p:nvPr/>
          </p:nvGrpSpPr>
          <p:grpSpPr>
            <a:xfrm>
              <a:off x="11571" y="3048"/>
              <a:ext cx="900" cy="2666"/>
              <a:chOff x="6966525" y="1680422"/>
              <a:chExt cx="658423" cy="1949140"/>
            </a:xfrm>
            <a:solidFill>
              <a:schemeClr val="accent3"/>
            </a:solidFill>
          </p:grpSpPr>
          <p:sp>
            <p:nvSpPr>
              <p:cNvPr id="200" name="Freeform 107"/>
              <p:cNvSpPr/>
              <p:nvPr/>
            </p:nvSpPr>
            <p:spPr bwMode="auto">
              <a:xfrm>
                <a:off x="6966525" y="1680422"/>
                <a:ext cx="658423" cy="1949140"/>
              </a:xfrm>
              <a:custGeom>
                <a:avLst/>
                <a:gdLst>
                  <a:gd name="T0" fmla="*/ 0 w 378"/>
                  <a:gd name="T1" fmla="*/ 0 h 1119"/>
                  <a:gd name="T2" fmla="*/ 260 w 378"/>
                  <a:gd name="T3" fmla="*/ 37 h 1119"/>
                  <a:gd name="T4" fmla="*/ 285 w 378"/>
                  <a:gd name="T5" fmla="*/ 42 h 1119"/>
                  <a:gd name="T6" fmla="*/ 306 w 378"/>
                  <a:gd name="T7" fmla="*/ 50 h 1119"/>
                  <a:gd name="T8" fmla="*/ 327 w 378"/>
                  <a:gd name="T9" fmla="*/ 60 h 1119"/>
                  <a:gd name="T10" fmla="*/ 344 w 378"/>
                  <a:gd name="T11" fmla="*/ 72 h 1119"/>
                  <a:gd name="T12" fmla="*/ 358 w 378"/>
                  <a:gd name="T13" fmla="*/ 86 h 1119"/>
                  <a:gd name="T14" fmla="*/ 369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9 w 378"/>
                  <a:gd name="T27" fmla="*/ 1022 h 1119"/>
                  <a:gd name="T28" fmla="*/ 345 w 378"/>
                  <a:gd name="T29" fmla="*/ 1036 h 1119"/>
                  <a:gd name="T30" fmla="*/ 328 w 378"/>
                  <a:gd name="T31" fmla="*/ 1048 h 1119"/>
                  <a:gd name="T32" fmla="*/ 307 w 378"/>
                  <a:gd name="T33" fmla="*/ 1058 h 1119"/>
                  <a:gd name="T34" fmla="*/ 285 w 378"/>
                  <a:gd name="T35" fmla="*/ 1066 h 1119"/>
                  <a:gd name="T36" fmla="*/ 260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60" y="37"/>
                    </a:lnTo>
                    <a:lnTo>
                      <a:pt x="285" y="42"/>
                    </a:lnTo>
                    <a:lnTo>
                      <a:pt x="306" y="50"/>
                    </a:lnTo>
                    <a:lnTo>
                      <a:pt x="327" y="60"/>
                    </a:lnTo>
                    <a:lnTo>
                      <a:pt x="344" y="72"/>
                    </a:lnTo>
                    <a:lnTo>
                      <a:pt x="358" y="86"/>
                    </a:lnTo>
                    <a:lnTo>
                      <a:pt x="369" y="101"/>
                    </a:lnTo>
                    <a:lnTo>
                      <a:pt x="376" y="119"/>
                    </a:lnTo>
                    <a:lnTo>
                      <a:pt x="378" y="140"/>
                    </a:lnTo>
                    <a:lnTo>
                      <a:pt x="378" y="968"/>
                    </a:lnTo>
                    <a:lnTo>
                      <a:pt x="376" y="988"/>
                    </a:lnTo>
                    <a:lnTo>
                      <a:pt x="369" y="1007"/>
                    </a:lnTo>
                    <a:lnTo>
                      <a:pt x="359" y="1022"/>
                    </a:lnTo>
                    <a:lnTo>
                      <a:pt x="345" y="1036"/>
                    </a:lnTo>
                    <a:lnTo>
                      <a:pt x="328" y="1048"/>
                    </a:lnTo>
                    <a:lnTo>
                      <a:pt x="307" y="1058"/>
                    </a:lnTo>
                    <a:lnTo>
                      <a:pt x="285" y="1066"/>
                    </a:lnTo>
                    <a:lnTo>
                      <a:pt x="260" y="1071"/>
                    </a:lnTo>
                    <a:lnTo>
                      <a:pt x="0" y="1119"/>
                    </a:lnTo>
                    <a:lnTo>
                      <a:pt x="0" y="0"/>
                    </a:lnTo>
                    <a:close/>
                  </a:path>
                </a:pathLst>
              </a:custGeom>
              <a:solidFill>
                <a:schemeClr val="bg1"/>
              </a:solidFill>
              <a:ln w="0">
                <a:noFill/>
                <a:prstDash val="solid"/>
                <a:round/>
              </a:ln>
              <a:effectLst>
                <a:outerShdw blurRad="254000" dist="38100" algn="l" rotWithShape="0">
                  <a:prstClr val="black">
                    <a:alpha val="40000"/>
                  </a:prstClr>
                </a:outerShdw>
              </a:effectLst>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4" name="组合 3"/>
              <p:cNvGrpSpPr/>
              <p:nvPr/>
            </p:nvGrpSpPr>
            <p:grpSpPr>
              <a:xfrm>
                <a:off x="7095423" y="2482548"/>
                <a:ext cx="214247" cy="344888"/>
                <a:chOff x="6694371" y="3162328"/>
                <a:chExt cx="214247" cy="344888"/>
              </a:xfrm>
              <a:grpFill/>
            </p:grpSpPr>
            <p:sp>
              <p:nvSpPr>
                <p:cNvPr id="204" name="Freeform 159"/>
                <p:cNvSpPr/>
                <p:nvPr/>
              </p:nvSpPr>
              <p:spPr bwMode="auto">
                <a:xfrm>
                  <a:off x="6694371" y="3228519"/>
                  <a:ext cx="198572" cy="278697"/>
                </a:xfrm>
                <a:custGeom>
                  <a:avLst/>
                  <a:gdLst>
                    <a:gd name="T0" fmla="*/ 64 w 114"/>
                    <a:gd name="T1" fmla="*/ 0 h 160"/>
                    <a:gd name="T2" fmla="*/ 71 w 114"/>
                    <a:gd name="T3" fmla="*/ 4 h 160"/>
                    <a:gd name="T4" fmla="*/ 89 w 114"/>
                    <a:gd name="T5" fmla="*/ 29 h 160"/>
                    <a:gd name="T6" fmla="*/ 103 w 114"/>
                    <a:gd name="T7" fmla="*/ 15 h 160"/>
                    <a:gd name="T8" fmla="*/ 105 w 114"/>
                    <a:gd name="T9" fmla="*/ 15 h 160"/>
                    <a:gd name="T10" fmla="*/ 109 w 114"/>
                    <a:gd name="T11" fmla="*/ 15 h 160"/>
                    <a:gd name="T12" fmla="*/ 112 w 114"/>
                    <a:gd name="T13" fmla="*/ 17 h 160"/>
                    <a:gd name="T14" fmla="*/ 114 w 114"/>
                    <a:gd name="T15" fmla="*/ 22 h 160"/>
                    <a:gd name="T16" fmla="*/ 112 w 114"/>
                    <a:gd name="T17" fmla="*/ 27 h 160"/>
                    <a:gd name="T18" fmla="*/ 92 w 114"/>
                    <a:gd name="T19" fmla="*/ 46 h 160"/>
                    <a:gd name="T20" fmla="*/ 91 w 114"/>
                    <a:gd name="T21" fmla="*/ 47 h 160"/>
                    <a:gd name="T22" fmla="*/ 86 w 114"/>
                    <a:gd name="T23" fmla="*/ 47 h 160"/>
                    <a:gd name="T24" fmla="*/ 81 w 114"/>
                    <a:gd name="T25" fmla="*/ 45 h 160"/>
                    <a:gd name="T26" fmla="*/ 72 w 114"/>
                    <a:gd name="T27" fmla="*/ 68 h 160"/>
                    <a:gd name="T28" fmla="*/ 69 w 114"/>
                    <a:gd name="T29" fmla="*/ 73 h 160"/>
                    <a:gd name="T30" fmla="*/ 68 w 114"/>
                    <a:gd name="T31" fmla="*/ 155 h 160"/>
                    <a:gd name="T32" fmla="*/ 64 w 114"/>
                    <a:gd name="T33" fmla="*/ 159 h 160"/>
                    <a:gd name="T34" fmla="*/ 57 w 114"/>
                    <a:gd name="T35" fmla="*/ 159 h 160"/>
                    <a:gd name="T36" fmla="*/ 53 w 114"/>
                    <a:gd name="T37" fmla="*/ 155 h 160"/>
                    <a:gd name="T38" fmla="*/ 52 w 114"/>
                    <a:gd name="T39" fmla="*/ 78 h 160"/>
                    <a:gd name="T40" fmla="*/ 46 w 114"/>
                    <a:gd name="T41" fmla="*/ 151 h 160"/>
                    <a:gd name="T42" fmla="*/ 43 w 114"/>
                    <a:gd name="T43" fmla="*/ 157 h 160"/>
                    <a:gd name="T44" fmla="*/ 37 w 114"/>
                    <a:gd name="T45" fmla="*/ 160 h 160"/>
                    <a:gd name="T46" fmla="*/ 31 w 114"/>
                    <a:gd name="T47" fmla="*/ 157 h 160"/>
                    <a:gd name="T48" fmla="*/ 28 w 114"/>
                    <a:gd name="T49" fmla="*/ 151 h 160"/>
                    <a:gd name="T50" fmla="*/ 27 w 114"/>
                    <a:gd name="T51" fmla="*/ 71 h 160"/>
                    <a:gd name="T52" fmla="*/ 26 w 114"/>
                    <a:gd name="T53" fmla="*/ 47 h 160"/>
                    <a:gd name="T54" fmla="*/ 13 w 114"/>
                    <a:gd name="T55" fmla="*/ 80 h 160"/>
                    <a:gd name="T56" fmla="*/ 8 w 114"/>
                    <a:gd name="T57" fmla="*/ 82 h 160"/>
                    <a:gd name="T58" fmla="*/ 2 w 114"/>
                    <a:gd name="T59" fmla="*/ 80 h 160"/>
                    <a:gd name="T60" fmla="*/ 0 w 114"/>
                    <a:gd name="T61" fmla="*/ 74 h 160"/>
                    <a:gd name="T62" fmla="*/ 25 w 114"/>
                    <a:gd name="T63" fmla="*/ 8 h 160"/>
                    <a:gd name="T64" fmla="*/ 26 w 114"/>
                    <a:gd name="T65" fmla="*/ 5 h 160"/>
                    <a:gd name="T66" fmla="*/ 29 w 114"/>
                    <a:gd name="T67" fmla="*/ 2 h 160"/>
                    <a:gd name="T68" fmla="*/ 34 w 114"/>
                    <a:gd name="T6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60">
                      <a:moveTo>
                        <a:pt x="34" y="0"/>
                      </a:moveTo>
                      <a:lnTo>
                        <a:pt x="64" y="0"/>
                      </a:lnTo>
                      <a:lnTo>
                        <a:pt x="67" y="2"/>
                      </a:lnTo>
                      <a:lnTo>
                        <a:pt x="71" y="4"/>
                      </a:lnTo>
                      <a:lnTo>
                        <a:pt x="72" y="5"/>
                      </a:lnTo>
                      <a:lnTo>
                        <a:pt x="89" y="29"/>
                      </a:lnTo>
                      <a:lnTo>
                        <a:pt x="101" y="16"/>
                      </a:lnTo>
                      <a:lnTo>
                        <a:pt x="103" y="15"/>
                      </a:lnTo>
                      <a:lnTo>
                        <a:pt x="104" y="15"/>
                      </a:lnTo>
                      <a:lnTo>
                        <a:pt x="105" y="15"/>
                      </a:lnTo>
                      <a:lnTo>
                        <a:pt x="106" y="14"/>
                      </a:lnTo>
                      <a:lnTo>
                        <a:pt x="109" y="15"/>
                      </a:lnTo>
                      <a:lnTo>
                        <a:pt x="111" y="15"/>
                      </a:lnTo>
                      <a:lnTo>
                        <a:pt x="112" y="17"/>
                      </a:lnTo>
                      <a:lnTo>
                        <a:pt x="114" y="19"/>
                      </a:lnTo>
                      <a:lnTo>
                        <a:pt x="114" y="22"/>
                      </a:lnTo>
                      <a:lnTo>
                        <a:pt x="113" y="24"/>
                      </a:lnTo>
                      <a:lnTo>
                        <a:pt x="112" y="27"/>
                      </a:lnTo>
                      <a:lnTo>
                        <a:pt x="92" y="46"/>
                      </a:lnTo>
                      <a:lnTo>
                        <a:pt x="92" y="46"/>
                      </a:lnTo>
                      <a:lnTo>
                        <a:pt x="92" y="46"/>
                      </a:lnTo>
                      <a:lnTo>
                        <a:pt x="91" y="47"/>
                      </a:lnTo>
                      <a:lnTo>
                        <a:pt x="89" y="47"/>
                      </a:lnTo>
                      <a:lnTo>
                        <a:pt x="86" y="47"/>
                      </a:lnTo>
                      <a:lnTo>
                        <a:pt x="84" y="46"/>
                      </a:lnTo>
                      <a:lnTo>
                        <a:pt x="81" y="45"/>
                      </a:lnTo>
                      <a:lnTo>
                        <a:pt x="73" y="32"/>
                      </a:lnTo>
                      <a:lnTo>
                        <a:pt x="72" y="68"/>
                      </a:lnTo>
                      <a:lnTo>
                        <a:pt x="71" y="71"/>
                      </a:lnTo>
                      <a:lnTo>
                        <a:pt x="69" y="73"/>
                      </a:lnTo>
                      <a:lnTo>
                        <a:pt x="69" y="151"/>
                      </a:lnTo>
                      <a:lnTo>
                        <a:pt x="68" y="155"/>
                      </a:lnTo>
                      <a:lnTo>
                        <a:pt x="67" y="157"/>
                      </a:lnTo>
                      <a:lnTo>
                        <a:pt x="64" y="159"/>
                      </a:lnTo>
                      <a:lnTo>
                        <a:pt x="61" y="160"/>
                      </a:lnTo>
                      <a:lnTo>
                        <a:pt x="57" y="159"/>
                      </a:lnTo>
                      <a:lnTo>
                        <a:pt x="55" y="157"/>
                      </a:lnTo>
                      <a:lnTo>
                        <a:pt x="53" y="155"/>
                      </a:lnTo>
                      <a:lnTo>
                        <a:pt x="52" y="151"/>
                      </a:lnTo>
                      <a:lnTo>
                        <a:pt x="52" y="78"/>
                      </a:lnTo>
                      <a:lnTo>
                        <a:pt x="46" y="78"/>
                      </a:lnTo>
                      <a:lnTo>
                        <a:pt x="46" y="151"/>
                      </a:lnTo>
                      <a:lnTo>
                        <a:pt x="44" y="155"/>
                      </a:lnTo>
                      <a:lnTo>
                        <a:pt x="43" y="157"/>
                      </a:lnTo>
                      <a:lnTo>
                        <a:pt x="40" y="159"/>
                      </a:lnTo>
                      <a:lnTo>
                        <a:pt x="37" y="160"/>
                      </a:lnTo>
                      <a:lnTo>
                        <a:pt x="34" y="159"/>
                      </a:lnTo>
                      <a:lnTo>
                        <a:pt x="31" y="157"/>
                      </a:lnTo>
                      <a:lnTo>
                        <a:pt x="29" y="155"/>
                      </a:lnTo>
                      <a:lnTo>
                        <a:pt x="28" y="151"/>
                      </a:lnTo>
                      <a:lnTo>
                        <a:pt x="28" y="73"/>
                      </a:lnTo>
                      <a:lnTo>
                        <a:pt x="27" y="71"/>
                      </a:lnTo>
                      <a:lnTo>
                        <a:pt x="26" y="68"/>
                      </a:lnTo>
                      <a:lnTo>
                        <a:pt x="26" y="47"/>
                      </a:lnTo>
                      <a:lnTo>
                        <a:pt x="14" y="78"/>
                      </a:lnTo>
                      <a:lnTo>
                        <a:pt x="13" y="80"/>
                      </a:lnTo>
                      <a:lnTo>
                        <a:pt x="11" y="82"/>
                      </a:lnTo>
                      <a:lnTo>
                        <a:pt x="8" y="82"/>
                      </a:lnTo>
                      <a:lnTo>
                        <a:pt x="4" y="82"/>
                      </a:lnTo>
                      <a:lnTo>
                        <a:pt x="2" y="80"/>
                      </a:lnTo>
                      <a:lnTo>
                        <a:pt x="1" y="78"/>
                      </a:lnTo>
                      <a:lnTo>
                        <a:pt x="0" y="74"/>
                      </a:lnTo>
                      <a:lnTo>
                        <a:pt x="0" y="72"/>
                      </a:lnTo>
                      <a:lnTo>
                        <a:pt x="25" y="8"/>
                      </a:lnTo>
                      <a:lnTo>
                        <a:pt x="25" y="7"/>
                      </a:lnTo>
                      <a:lnTo>
                        <a:pt x="26" y="5"/>
                      </a:lnTo>
                      <a:lnTo>
                        <a:pt x="27" y="3"/>
                      </a:lnTo>
                      <a:lnTo>
                        <a:pt x="29" y="2"/>
                      </a:lnTo>
                      <a:lnTo>
                        <a:pt x="31" y="2"/>
                      </a:lnTo>
                      <a:lnTo>
                        <a:pt x="34"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5" name="Freeform 160"/>
                <p:cNvSpPr/>
                <p:nvPr/>
              </p:nvSpPr>
              <p:spPr bwMode="auto">
                <a:xfrm>
                  <a:off x="6746626" y="3162328"/>
                  <a:ext cx="64449" cy="62707"/>
                </a:xfrm>
                <a:custGeom>
                  <a:avLst/>
                  <a:gdLst>
                    <a:gd name="T0" fmla="*/ 19 w 37"/>
                    <a:gd name="T1" fmla="*/ 0 h 36"/>
                    <a:gd name="T2" fmla="*/ 29 w 37"/>
                    <a:gd name="T3" fmla="*/ 3 h 36"/>
                    <a:gd name="T4" fmla="*/ 35 w 37"/>
                    <a:gd name="T5" fmla="*/ 9 h 36"/>
                    <a:gd name="T6" fmla="*/ 37 w 37"/>
                    <a:gd name="T7" fmla="*/ 18 h 36"/>
                    <a:gd name="T8" fmla="*/ 35 w 37"/>
                    <a:gd name="T9" fmla="*/ 28 h 36"/>
                    <a:gd name="T10" fmla="*/ 29 w 37"/>
                    <a:gd name="T11" fmla="*/ 34 h 36"/>
                    <a:gd name="T12" fmla="*/ 19 w 37"/>
                    <a:gd name="T13" fmla="*/ 36 h 36"/>
                    <a:gd name="T14" fmla="*/ 10 w 37"/>
                    <a:gd name="T15" fmla="*/ 34 h 36"/>
                    <a:gd name="T16" fmla="*/ 4 w 37"/>
                    <a:gd name="T17" fmla="*/ 28 h 36"/>
                    <a:gd name="T18" fmla="*/ 0 w 37"/>
                    <a:gd name="T19" fmla="*/ 18 h 36"/>
                    <a:gd name="T20" fmla="*/ 4 w 37"/>
                    <a:gd name="T21" fmla="*/ 9 h 36"/>
                    <a:gd name="T22" fmla="*/ 10 w 37"/>
                    <a:gd name="T23" fmla="*/ 3 h 36"/>
                    <a:gd name="T24" fmla="*/ 19 w 3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19" y="0"/>
                      </a:moveTo>
                      <a:lnTo>
                        <a:pt x="29" y="3"/>
                      </a:lnTo>
                      <a:lnTo>
                        <a:pt x="35" y="9"/>
                      </a:lnTo>
                      <a:lnTo>
                        <a:pt x="37" y="18"/>
                      </a:lnTo>
                      <a:lnTo>
                        <a:pt x="35" y="28"/>
                      </a:lnTo>
                      <a:lnTo>
                        <a:pt x="29" y="34"/>
                      </a:lnTo>
                      <a:lnTo>
                        <a:pt x="19" y="36"/>
                      </a:lnTo>
                      <a:lnTo>
                        <a:pt x="10" y="34"/>
                      </a:lnTo>
                      <a:lnTo>
                        <a:pt x="4" y="28"/>
                      </a:lnTo>
                      <a:lnTo>
                        <a:pt x="0" y="18"/>
                      </a:lnTo>
                      <a:lnTo>
                        <a:pt x="4" y="9"/>
                      </a:lnTo>
                      <a:lnTo>
                        <a:pt x="10" y="3"/>
                      </a:lnTo>
                      <a:lnTo>
                        <a:pt x="19"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6" name="Freeform 161"/>
                <p:cNvSpPr>
                  <a:spLocks noEditPoints="1"/>
                </p:cNvSpPr>
                <p:nvPr/>
              </p:nvSpPr>
              <p:spPr bwMode="auto">
                <a:xfrm>
                  <a:off x="6852879" y="3169296"/>
                  <a:ext cx="55739" cy="76642"/>
                </a:xfrm>
                <a:custGeom>
                  <a:avLst/>
                  <a:gdLst>
                    <a:gd name="T0" fmla="*/ 12 w 32"/>
                    <a:gd name="T1" fmla="*/ 4 h 44"/>
                    <a:gd name="T2" fmla="*/ 7 w 32"/>
                    <a:gd name="T3" fmla="*/ 8 h 44"/>
                    <a:gd name="T4" fmla="*/ 6 w 32"/>
                    <a:gd name="T5" fmla="*/ 15 h 44"/>
                    <a:gd name="T6" fmla="*/ 8 w 32"/>
                    <a:gd name="T7" fmla="*/ 21 h 44"/>
                    <a:gd name="T8" fmla="*/ 11 w 32"/>
                    <a:gd name="T9" fmla="*/ 27 h 44"/>
                    <a:gd name="T10" fmla="*/ 14 w 32"/>
                    <a:gd name="T11" fmla="*/ 30 h 44"/>
                    <a:gd name="T12" fmla="*/ 13 w 32"/>
                    <a:gd name="T13" fmla="*/ 24 h 44"/>
                    <a:gd name="T14" fmla="*/ 13 w 32"/>
                    <a:gd name="T15" fmla="*/ 19 h 44"/>
                    <a:gd name="T16" fmla="*/ 15 w 32"/>
                    <a:gd name="T17" fmla="*/ 19 h 44"/>
                    <a:gd name="T18" fmla="*/ 18 w 32"/>
                    <a:gd name="T19" fmla="*/ 19 h 44"/>
                    <a:gd name="T20" fmla="*/ 20 w 32"/>
                    <a:gd name="T21" fmla="*/ 20 h 44"/>
                    <a:gd name="T22" fmla="*/ 18 w 32"/>
                    <a:gd name="T23" fmla="*/ 27 h 44"/>
                    <a:gd name="T24" fmla="*/ 21 w 32"/>
                    <a:gd name="T25" fmla="*/ 30 h 44"/>
                    <a:gd name="T26" fmla="*/ 23 w 32"/>
                    <a:gd name="T27" fmla="*/ 24 h 44"/>
                    <a:gd name="T28" fmla="*/ 26 w 32"/>
                    <a:gd name="T29" fmla="*/ 18 h 44"/>
                    <a:gd name="T30" fmla="*/ 26 w 32"/>
                    <a:gd name="T31" fmla="*/ 11 h 44"/>
                    <a:gd name="T32" fmla="*/ 22 w 32"/>
                    <a:gd name="T33" fmla="*/ 6 h 44"/>
                    <a:gd name="T34" fmla="*/ 16 w 32"/>
                    <a:gd name="T35" fmla="*/ 4 h 44"/>
                    <a:gd name="T36" fmla="*/ 21 w 32"/>
                    <a:gd name="T37" fmla="*/ 0 h 44"/>
                    <a:gd name="T38" fmla="*/ 28 w 32"/>
                    <a:gd name="T39" fmla="*/ 5 h 44"/>
                    <a:gd name="T40" fmla="*/ 32 w 32"/>
                    <a:gd name="T41" fmla="*/ 15 h 44"/>
                    <a:gd name="T42" fmla="*/ 27 w 32"/>
                    <a:gd name="T43" fmla="*/ 25 h 44"/>
                    <a:gd name="T44" fmla="*/ 25 w 32"/>
                    <a:gd name="T45" fmla="*/ 29 h 44"/>
                    <a:gd name="T46" fmla="*/ 24 w 32"/>
                    <a:gd name="T47" fmla="*/ 40 h 44"/>
                    <a:gd name="T48" fmla="*/ 23 w 32"/>
                    <a:gd name="T49" fmla="*/ 43 h 44"/>
                    <a:gd name="T50" fmla="*/ 19 w 32"/>
                    <a:gd name="T51" fmla="*/ 43 h 44"/>
                    <a:gd name="T52" fmla="*/ 16 w 32"/>
                    <a:gd name="T53" fmla="*/ 44 h 44"/>
                    <a:gd name="T54" fmla="*/ 13 w 32"/>
                    <a:gd name="T55" fmla="*/ 43 h 44"/>
                    <a:gd name="T56" fmla="*/ 9 w 32"/>
                    <a:gd name="T57" fmla="*/ 43 h 44"/>
                    <a:gd name="T58" fmla="*/ 8 w 32"/>
                    <a:gd name="T59" fmla="*/ 40 h 44"/>
                    <a:gd name="T60" fmla="*/ 7 w 32"/>
                    <a:gd name="T61" fmla="*/ 29 h 44"/>
                    <a:gd name="T62" fmla="*/ 4 w 32"/>
                    <a:gd name="T63" fmla="*/ 25 h 44"/>
                    <a:gd name="T64" fmla="*/ 0 w 32"/>
                    <a:gd name="T65" fmla="*/ 15 h 44"/>
                    <a:gd name="T66" fmla="*/ 3 w 32"/>
                    <a:gd name="T67" fmla="*/ 5 h 44"/>
                    <a:gd name="T68" fmla="*/ 11 w 32"/>
                    <a:gd name="T6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44">
                      <a:moveTo>
                        <a:pt x="16" y="4"/>
                      </a:moveTo>
                      <a:lnTo>
                        <a:pt x="12" y="4"/>
                      </a:lnTo>
                      <a:lnTo>
                        <a:pt x="10" y="6"/>
                      </a:lnTo>
                      <a:lnTo>
                        <a:pt x="7" y="8"/>
                      </a:lnTo>
                      <a:lnTo>
                        <a:pt x="6" y="11"/>
                      </a:lnTo>
                      <a:lnTo>
                        <a:pt x="6" y="15"/>
                      </a:lnTo>
                      <a:lnTo>
                        <a:pt x="6" y="18"/>
                      </a:lnTo>
                      <a:lnTo>
                        <a:pt x="8" y="21"/>
                      </a:lnTo>
                      <a:lnTo>
                        <a:pt x="9" y="24"/>
                      </a:lnTo>
                      <a:lnTo>
                        <a:pt x="11" y="27"/>
                      </a:lnTo>
                      <a:lnTo>
                        <a:pt x="12" y="30"/>
                      </a:lnTo>
                      <a:lnTo>
                        <a:pt x="14" y="30"/>
                      </a:lnTo>
                      <a:lnTo>
                        <a:pt x="14" y="27"/>
                      </a:lnTo>
                      <a:lnTo>
                        <a:pt x="13" y="24"/>
                      </a:lnTo>
                      <a:lnTo>
                        <a:pt x="12" y="20"/>
                      </a:lnTo>
                      <a:lnTo>
                        <a:pt x="13" y="19"/>
                      </a:lnTo>
                      <a:lnTo>
                        <a:pt x="14" y="19"/>
                      </a:lnTo>
                      <a:lnTo>
                        <a:pt x="15" y="19"/>
                      </a:lnTo>
                      <a:lnTo>
                        <a:pt x="16" y="19"/>
                      </a:lnTo>
                      <a:lnTo>
                        <a:pt x="18" y="19"/>
                      </a:lnTo>
                      <a:lnTo>
                        <a:pt x="19" y="19"/>
                      </a:lnTo>
                      <a:lnTo>
                        <a:pt x="20" y="20"/>
                      </a:lnTo>
                      <a:lnTo>
                        <a:pt x="19" y="24"/>
                      </a:lnTo>
                      <a:lnTo>
                        <a:pt x="18" y="27"/>
                      </a:lnTo>
                      <a:lnTo>
                        <a:pt x="18" y="30"/>
                      </a:lnTo>
                      <a:lnTo>
                        <a:pt x="21" y="30"/>
                      </a:lnTo>
                      <a:lnTo>
                        <a:pt x="21" y="27"/>
                      </a:lnTo>
                      <a:lnTo>
                        <a:pt x="23" y="24"/>
                      </a:lnTo>
                      <a:lnTo>
                        <a:pt x="24" y="21"/>
                      </a:lnTo>
                      <a:lnTo>
                        <a:pt x="26" y="18"/>
                      </a:lnTo>
                      <a:lnTo>
                        <a:pt x="27" y="15"/>
                      </a:lnTo>
                      <a:lnTo>
                        <a:pt x="26" y="11"/>
                      </a:lnTo>
                      <a:lnTo>
                        <a:pt x="25" y="8"/>
                      </a:lnTo>
                      <a:lnTo>
                        <a:pt x="22" y="6"/>
                      </a:lnTo>
                      <a:lnTo>
                        <a:pt x="20" y="4"/>
                      </a:lnTo>
                      <a:lnTo>
                        <a:pt x="16" y="4"/>
                      </a:lnTo>
                      <a:close/>
                      <a:moveTo>
                        <a:pt x="16" y="0"/>
                      </a:moveTo>
                      <a:lnTo>
                        <a:pt x="21" y="0"/>
                      </a:lnTo>
                      <a:lnTo>
                        <a:pt x="25" y="2"/>
                      </a:lnTo>
                      <a:lnTo>
                        <a:pt x="28" y="5"/>
                      </a:lnTo>
                      <a:lnTo>
                        <a:pt x="31" y="9"/>
                      </a:lnTo>
                      <a:lnTo>
                        <a:pt x="32" y="15"/>
                      </a:lnTo>
                      <a:lnTo>
                        <a:pt x="31" y="19"/>
                      </a:lnTo>
                      <a:lnTo>
                        <a:pt x="27" y="25"/>
                      </a:lnTo>
                      <a:lnTo>
                        <a:pt x="26" y="27"/>
                      </a:lnTo>
                      <a:lnTo>
                        <a:pt x="25" y="29"/>
                      </a:lnTo>
                      <a:lnTo>
                        <a:pt x="24" y="31"/>
                      </a:lnTo>
                      <a:lnTo>
                        <a:pt x="24" y="40"/>
                      </a:lnTo>
                      <a:lnTo>
                        <a:pt x="24" y="42"/>
                      </a:lnTo>
                      <a:lnTo>
                        <a:pt x="23" y="43"/>
                      </a:lnTo>
                      <a:lnTo>
                        <a:pt x="21" y="43"/>
                      </a:lnTo>
                      <a:lnTo>
                        <a:pt x="19" y="43"/>
                      </a:lnTo>
                      <a:lnTo>
                        <a:pt x="18" y="44"/>
                      </a:lnTo>
                      <a:lnTo>
                        <a:pt x="16" y="44"/>
                      </a:lnTo>
                      <a:lnTo>
                        <a:pt x="14" y="44"/>
                      </a:lnTo>
                      <a:lnTo>
                        <a:pt x="13" y="43"/>
                      </a:lnTo>
                      <a:lnTo>
                        <a:pt x="11" y="43"/>
                      </a:lnTo>
                      <a:lnTo>
                        <a:pt x="9" y="43"/>
                      </a:lnTo>
                      <a:lnTo>
                        <a:pt x="8" y="42"/>
                      </a:lnTo>
                      <a:lnTo>
                        <a:pt x="8" y="40"/>
                      </a:lnTo>
                      <a:lnTo>
                        <a:pt x="8" y="31"/>
                      </a:lnTo>
                      <a:lnTo>
                        <a:pt x="7" y="29"/>
                      </a:lnTo>
                      <a:lnTo>
                        <a:pt x="6" y="27"/>
                      </a:lnTo>
                      <a:lnTo>
                        <a:pt x="4" y="25"/>
                      </a:lnTo>
                      <a:lnTo>
                        <a:pt x="1" y="19"/>
                      </a:lnTo>
                      <a:lnTo>
                        <a:pt x="0" y="15"/>
                      </a:lnTo>
                      <a:lnTo>
                        <a:pt x="1" y="9"/>
                      </a:lnTo>
                      <a:lnTo>
                        <a:pt x="3" y="5"/>
                      </a:lnTo>
                      <a:lnTo>
                        <a:pt x="7" y="2"/>
                      </a:lnTo>
                      <a:lnTo>
                        <a:pt x="11" y="0"/>
                      </a:lnTo>
                      <a:lnTo>
                        <a:pt x="16" y="0"/>
                      </a:lnTo>
                      <a:close/>
                    </a:path>
                  </a:pathLst>
                </a:custGeom>
                <a:grpFill/>
                <a:ln w="0">
                  <a:noFill/>
                  <a:prstDash val="solid"/>
                  <a:round/>
                </a:ln>
              </p:spPr>
              <p:txBody>
                <a:bodyPr vert="horz" wrap="square" lIns="79405" tIns="39702" rIns="79405" bIns="39702" numCol="1" anchor="t" anchorCtr="0" compatLnSpc="1"/>
                <a:lstStyle/>
                <a:p>
                  <a:pPr>
                    <a:lnSpc>
                      <a:spcPct val="120000"/>
                    </a:lnSpc>
                  </a:pPr>
                  <a:endParaRPr lang="zh-CN" altLang="en-US" sz="1600">
                    <a:latin typeface="Arial" panose="020B0604020202090204" pitchFamily="34" charset="0"/>
                    <a:ea typeface="微软雅黑" panose="020B0503020204020204" pitchFamily="34" charset="-122"/>
                    <a:cs typeface="+mn-ea"/>
                    <a:sym typeface="Arial" panose="020B0604020202090204" pitchFamily="34" charset="0"/>
                  </a:endParaRPr>
                </a:p>
              </p:txBody>
            </p:sp>
          </p:grpSp>
        </p:grpSp>
      </p:grpSp>
      <p:sp>
        <p:nvSpPr>
          <p:cNvPr id="47" name="TextBox 23"/>
          <p:cNvSpPr txBox="1"/>
          <p:nvPr/>
        </p:nvSpPr>
        <p:spPr>
          <a:xfrm>
            <a:off x="447675" y="4467225"/>
            <a:ext cx="3366135" cy="349250"/>
          </a:xfrm>
          <a:prstGeom prst="rect">
            <a:avLst/>
          </a:prstGeom>
          <a:noFill/>
        </p:spPr>
        <p:txBody>
          <a:bodyPr wrap="square" rtlCol="0">
            <a:spAutoFit/>
          </a:bodyPr>
          <a:lstStyle/>
          <a:p>
            <a:pPr>
              <a:lnSpc>
                <a:spcPct val="12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会议论文的篇幅较短，录取率较高；</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TextBox 24"/>
          <p:cNvSpPr txBox="1"/>
          <p:nvPr/>
        </p:nvSpPr>
        <p:spPr>
          <a:xfrm>
            <a:off x="1183789" y="4090505"/>
            <a:ext cx="995680" cy="386080"/>
          </a:xfrm>
          <a:prstGeom prst="rect">
            <a:avLst/>
          </a:prstGeom>
          <a:noFill/>
        </p:spPr>
        <p:txBody>
          <a:bodyPr wrap="none" rtlCol="0">
            <a:spAutoFit/>
          </a:bodyPr>
          <a:lstStyle/>
          <a:p>
            <a:pPr>
              <a:lnSpc>
                <a:spcPct val="120000"/>
              </a:lnSpc>
            </a:pPr>
            <a:r>
              <a:rPr lang="zh-CN" altLang="en-US" sz="16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会议论文</a:t>
            </a:r>
            <a:endParaRPr lang="zh-CN" altLang="en-US" sz="16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TextBox 23"/>
          <p:cNvSpPr txBox="1"/>
          <p:nvPr/>
        </p:nvSpPr>
        <p:spPr>
          <a:xfrm>
            <a:off x="3550920" y="4467225"/>
            <a:ext cx="3796665" cy="2416810"/>
          </a:xfrm>
          <a:prstGeom prst="rect">
            <a:avLst/>
          </a:prstGeom>
          <a:noFill/>
        </p:spPr>
        <p:txBody>
          <a:bodyPr wrap="square" rtlCol="0">
            <a:spAutoFit/>
          </a:bodyPr>
          <a:lstStyle/>
          <a:p>
            <a:pPr>
              <a:lnSpc>
                <a:spcPct val="12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期刊论文的篇幅较长，录取率不高；</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期刊论文的评审方式如下：</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第一轮投稿：接收投稿，接收投稿但要小幅修改，接收投稿但是要大幅修改，拒收；</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第一轮修改：在规定的时间内作修改并再次递交（包括反驳负面意见，接纳参考意见）</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第二轮投稿：</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第二轮修改：</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接收或拒收</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TextBox 24"/>
          <p:cNvSpPr txBox="1"/>
          <p:nvPr/>
        </p:nvSpPr>
        <p:spPr>
          <a:xfrm>
            <a:off x="4254649" y="4090505"/>
            <a:ext cx="995045" cy="386080"/>
          </a:xfrm>
          <a:prstGeom prst="rect">
            <a:avLst/>
          </a:prstGeom>
          <a:noFill/>
        </p:spPr>
        <p:txBody>
          <a:bodyPr wrap="none" rtlCol="0">
            <a:spAutoFit/>
          </a:bodyPr>
          <a:lstStyle/>
          <a:p>
            <a:pPr>
              <a:lnSpc>
                <a:spcPct val="120000"/>
              </a:lnSpc>
            </a:pPr>
            <a:r>
              <a:rPr lang="zh-CN" altLang="en-US"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期刊论文</a:t>
            </a:r>
            <a:endParaRPr lang="zh-CN" altLang="en-US"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TextBox 23"/>
          <p:cNvSpPr txBox="1"/>
          <p:nvPr/>
        </p:nvSpPr>
        <p:spPr>
          <a:xfrm>
            <a:off x="7347730" y="4467375"/>
            <a:ext cx="2135561" cy="2030095"/>
          </a:xfrm>
          <a:prstGeom prst="rect">
            <a:avLst/>
          </a:prstGeom>
          <a:noFill/>
        </p:spPr>
        <p:txBody>
          <a:bodyPr wrap="square" rtlCol="0">
            <a:spAutoFit/>
          </a:bodyPr>
          <a:lstStyle/>
          <a:p>
            <a:pPr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美国《科学引文索引》（Science Citation Index, 简称 SCI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SCI</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期刊即被</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美国《科学引文索引》</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收录的期刊论文；</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TextBox 24"/>
          <p:cNvSpPr txBox="1"/>
          <p:nvPr/>
        </p:nvSpPr>
        <p:spPr>
          <a:xfrm>
            <a:off x="7618879" y="4090505"/>
            <a:ext cx="521335" cy="386080"/>
          </a:xfrm>
          <a:prstGeom prst="rect">
            <a:avLst/>
          </a:prstGeom>
          <a:noFill/>
        </p:spPr>
        <p:txBody>
          <a:bodyPr wrap="none" rtlCol="0">
            <a:spAutoFit/>
          </a:bodyPr>
          <a:lstStyle/>
          <a:p>
            <a:pPr>
              <a:lnSpc>
                <a:spcPct val="120000"/>
              </a:lnSpc>
            </a:pPr>
            <a:r>
              <a:rPr lang="en-US" altLang="zh-CN"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SCI</a:t>
            </a:r>
            <a:endParaRPr lang="en-US" altLang="zh-CN"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TextBox 23"/>
          <p:cNvSpPr txBox="1"/>
          <p:nvPr/>
        </p:nvSpPr>
        <p:spPr>
          <a:xfrm>
            <a:off x="9643745" y="4467225"/>
            <a:ext cx="3244215" cy="2416810"/>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第一级-T类-特种刊物论文</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SCIENCE</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NATURE</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第二级-A类论文</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：SCIE、EI、ISTP、SSCI以及A&amp;HCI；</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第三级-B类论文：国外核心期刊上刊登</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第四级-C类论文：《全国中文核心期刊要目总览》</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第五级-D类论文：一般公开刊物论文</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第六级-E类论文：受限公开刊物论文</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TextBox 24"/>
          <p:cNvSpPr txBox="1"/>
          <p:nvPr/>
        </p:nvSpPr>
        <p:spPr>
          <a:xfrm>
            <a:off x="9936629" y="4087330"/>
            <a:ext cx="2011680" cy="386080"/>
          </a:xfrm>
          <a:prstGeom prst="rect">
            <a:avLst/>
          </a:prstGeom>
          <a:noFill/>
        </p:spPr>
        <p:txBody>
          <a:bodyPr wrap="none" rtlCol="0">
            <a:spAutoFit/>
          </a:bodyPr>
          <a:lstStyle/>
          <a:p>
            <a:pPr>
              <a:lnSpc>
                <a:spcPct val="120000"/>
              </a:lnSpc>
            </a:pPr>
            <a:r>
              <a:rPr lang="zh-CN" altLang="en-US"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公开发表的论文分类</a:t>
            </a:r>
            <a:endParaRPr lang="zh-CN" altLang="en-US" sz="160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TextBox 8"/>
          <p:cNvSpPr txBox="1"/>
          <p:nvPr/>
        </p:nvSpPr>
        <p:spPr>
          <a:xfrm>
            <a:off x="857250" y="233680"/>
            <a:ext cx="505396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会议</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or</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期刊 </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&amp; EI or SCI</a:t>
            </a:r>
            <a:endPar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61"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down)">
                                      <p:cBhvr>
                                        <p:cTn id="12" dur="500"/>
                                        <p:tgtEl>
                                          <p:spTgt spid="48"/>
                                        </p:tgtEl>
                                      </p:cBhvr>
                                    </p:animEffec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p:tgtEl>
                                          <p:spTgt spid="49"/>
                                        </p:tgtEl>
                                        <p:attrNameLst>
                                          <p:attrName>ppt_y</p:attrName>
                                        </p:attrNameLst>
                                      </p:cBhvr>
                                      <p:tavLst>
                                        <p:tav tm="0">
                                          <p:val>
                                            <p:strVal val="#ppt_y+#ppt_h*1.125000"/>
                                          </p:val>
                                        </p:tav>
                                        <p:tav tm="100000">
                                          <p:val>
                                            <p:strVal val="#ppt_y"/>
                                          </p:val>
                                        </p:tav>
                                      </p:tavLst>
                                    </p:anim>
                                    <p:animEffect transition="in" filter="wipe(up)">
                                      <p:cBhvr>
                                        <p:cTn id="17" dur="500"/>
                                        <p:tgtEl>
                                          <p:spTgt spid="49"/>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p:tgtEl>
                                          <p:spTgt spid="50"/>
                                        </p:tgtEl>
                                        <p:attrNameLst>
                                          <p:attrName>ppt_y</p:attrName>
                                        </p:attrNameLst>
                                      </p:cBhvr>
                                      <p:tavLst>
                                        <p:tav tm="0">
                                          <p:val>
                                            <p:strVal val="#ppt_y-#ppt_h*1.125000"/>
                                          </p:val>
                                        </p:tav>
                                        <p:tav tm="100000">
                                          <p:val>
                                            <p:strVal val="#ppt_y"/>
                                          </p:val>
                                        </p:tav>
                                      </p:tavLst>
                                    </p:anim>
                                    <p:animEffect transition="in" filter="wipe(down)">
                                      <p:cBhvr>
                                        <p:cTn id="21" dur="500"/>
                                        <p:tgtEl>
                                          <p:spTgt spid="50"/>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p:tgtEl>
                                          <p:spTgt spid="51"/>
                                        </p:tgtEl>
                                        <p:attrNameLst>
                                          <p:attrName>ppt_y</p:attrName>
                                        </p:attrNameLst>
                                      </p:cBhvr>
                                      <p:tavLst>
                                        <p:tav tm="0">
                                          <p:val>
                                            <p:strVal val="#ppt_y+#ppt_h*1.125000"/>
                                          </p:val>
                                        </p:tav>
                                        <p:tav tm="100000">
                                          <p:val>
                                            <p:strVal val="#ppt_y"/>
                                          </p:val>
                                        </p:tav>
                                      </p:tavLst>
                                    </p:anim>
                                    <p:animEffect transition="in" filter="wipe(up)">
                                      <p:cBhvr>
                                        <p:cTn id="26" dur="500"/>
                                        <p:tgtEl>
                                          <p:spTgt spid="51"/>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500"/>
                                        <p:tgtEl>
                                          <p:spTgt spid="52"/>
                                        </p:tgtEl>
                                        <p:attrNameLst>
                                          <p:attrName>ppt_y</p:attrName>
                                        </p:attrNameLst>
                                      </p:cBhvr>
                                      <p:tavLst>
                                        <p:tav tm="0">
                                          <p:val>
                                            <p:strVal val="#ppt_y-#ppt_h*1.125000"/>
                                          </p:val>
                                        </p:tav>
                                        <p:tav tm="100000">
                                          <p:val>
                                            <p:strVal val="#ppt_y"/>
                                          </p:val>
                                        </p:tav>
                                      </p:tavLst>
                                    </p:anim>
                                    <p:animEffect transition="in" filter="wipe(down)">
                                      <p:cBhvr>
                                        <p:cTn id="30" dur="500"/>
                                        <p:tgtEl>
                                          <p:spTgt spid="52"/>
                                        </p:tgtEl>
                                      </p:cBhvr>
                                    </p:animEffect>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p:tgtEl>
                                          <p:spTgt spid="53"/>
                                        </p:tgtEl>
                                        <p:attrNameLst>
                                          <p:attrName>ppt_y</p:attrName>
                                        </p:attrNameLst>
                                      </p:cBhvr>
                                      <p:tavLst>
                                        <p:tav tm="0">
                                          <p:val>
                                            <p:strVal val="#ppt_y+#ppt_h*1.125000"/>
                                          </p:val>
                                        </p:tav>
                                        <p:tav tm="100000">
                                          <p:val>
                                            <p:strVal val="#ppt_y"/>
                                          </p:val>
                                        </p:tav>
                                      </p:tavLst>
                                    </p:anim>
                                    <p:animEffect transition="in" filter="wipe(up)">
                                      <p:cBhvr>
                                        <p:cTn id="35" dur="500"/>
                                        <p:tgtEl>
                                          <p:spTgt spid="53"/>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p:tgtEl>
                                          <p:spTgt spid="54"/>
                                        </p:tgtEl>
                                        <p:attrNameLst>
                                          <p:attrName>ppt_y</p:attrName>
                                        </p:attrNameLst>
                                      </p:cBhvr>
                                      <p:tavLst>
                                        <p:tav tm="0">
                                          <p:val>
                                            <p:strVal val="#ppt_y-#ppt_h*1.125000"/>
                                          </p:val>
                                        </p:tav>
                                        <p:tav tm="100000">
                                          <p:val>
                                            <p:strVal val="#ppt_y"/>
                                          </p:val>
                                        </p:tav>
                                      </p:tavLst>
                                    </p:anim>
                                    <p:animEffect transition="in" filter="wipe(down)">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23273" y="4927190"/>
            <a:ext cx="724534" cy="724534"/>
            <a:chOff x="875113" y="4924847"/>
            <a:chExt cx="687003" cy="687003"/>
          </a:xfrm>
        </p:grpSpPr>
        <p:sp>
          <p:nvSpPr>
            <p:cNvPr id="10" name="Rectangle 9"/>
            <p:cNvSpPr/>
            <p:nvPr/>
          </p:nvSpPr>
          <p:spPr>
            <a:xfrm>
              <a:off x="875113" y="4924847"/>
              <a:ext cx="687003" cy="687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2" name="Freeform 11"/>
            <p:cNvSpPr>
              <a:spLocks noEditPoints="1"/>
            </p:cNvSpPr>
            <p:nvPr/>
          </p:nvSpPr>
          <p:spPr bwMode="auto">
            <a:xfrm>
              <a:off x="1019196" y="5093738"/>
              <a:ext cx="389292" cy="349219"/>
            </a:xfrm>
            <a:custGeom>
              <a:avLst/>
              <a:gdLst>
                <a:gd name="T0" fmla="*/ 10 w 95"/>
                <a:gd name="T1" fmla="*/ 0 h 85"/>
                <a:gd name="T2" fmla="*/ 85 w 95"/>
                <a:gd name="T3" fmla="*/ 0 h 85"/>
                <a:gd name="T4" fmla="*/ 95 w 95"/>
                <a:gd name="T5" fmla="*/ 10 h 85"/>
                <a:gd name="T6" fmla="*/ 95 w 95"/>
                <a:gd name="T7" fmla="*/ 76 h 85"/>
                <a:gd name="T8" fmla="*/ 85 w 95"/>
                <a:gd name="T9" fmla="*/ 85 h 85"/>
                <a:gd name="T10" fmla="*/ 10 w 95"/>
                <a:gd name="T11" fmla="*/ 85 h 85"/>
                <a:gd name="T12" fmla="*/ 0 w 95"/>
                <a:gd name="T13" fmla="*/ 76 h 85"/>
                <a:gd name="T14" fmla="*/ 0 w 95"/>
                <a:gd name="T15" fmla="*/ 10 h 85"/>
                <a:gd name="T16" fmla="*/ 10 w 95"/>
                <a:gd name="T17" fmla="*/ 0 h 85"/>
                <a:gd name="T18" fmla="*/ 48 w 95"/>
                <a:gd name="T19" fmla="*/ 38 h 85"/>
                <a:gd name="T20" fmla="*/ 43 w 95"/>
                <a:gd name="T21" fmla="*/ 44 h 85"/>
                <a:gd name="T22" fmla="*/ 48 w 95"/>
                <a:gd name="T23" fmla="*/ 50 h 85"/>
                <a:gd name="T24" fmla="*/ 54 w 95"/>
                <a:gd name="T25" fmla="*/ 44 h 85"/>
                <a:gd name="T26" fmla="*/ 48 w 95"/>
                <a:gd name="T27" fmla="*/ 38 h 85"/>
                <a:gd name="T28" fmla="*/ 42 w 95"/>
                <a:gd name="T29" fmla="*/ 36 h 85"/>
                <a:gd name="T30" fmla="*/ 48 w 95"/>
                <a:gd name="T31" fmla="*/ 34 h 85"/>
                <a:gd name="T32" fmla="*/ 54 w 95"/>
                <a:gd name="T33" fmla="*/ 36 h 85"/>
                <a:gd name="T34" fmla="*/ 57 w 95"/>
                <a:gd name="T35" fmla="*/ 30 h 85"/>
                <a:gd name="T36" fmla="*/ 64 w 95"/>
                <a:gd name="T37" fmla="*/ 19 h 85"/>
                <a:gd name="T38" fmla="*/ 48 w 95"/>
                <a:gd name="T39" fmla="*/ 14 h 85"/>
                <a:gd name="T40" fmla="*/ 33 w 95"/>
                <a:gd name="T41" fmla="*/ 19 h 85"/>
                <a:gd name="T42" fmla="*/ 39 w 95"/>
                <a:gd name="T43" fmla="*/ 30 h 85"/>
                <a:gd name="T44" fmla="*/ 42 w 95"/>
                <a:gd name="T45" fmla="*/ 36 h 85"/>
                <a:gd name="T46" fmla="*/ 58 w 95"/>
                <a:gd name="T47" fmla="*/ 43 h 85"/>
                <a:gd name="T48" fmla="*/ 57 w 95"/>
                <a:gd name="T49" fmla="*/ 49 h 85"/>
                <a:gd name="T50" fmla="*/ 53 w 95"/>
                <a:gd name="T51" fmla="*/ 53 h 85"/>
                <a:gd name="T52" fmla="*/ 56 w 95"/>
                <a:gd name="T53" fmla="*/ 59 h 85"/>
                <a:gd name="T54" fmla="*/ 62 w 95"/>
                <a:gd name="T55" fmla="*/ 70 h 85"/>
                <a:gd name="T56" fmla="*/ 74 w 95"/>
                <a:gd name="T57" fmla="*/ 59 h 85"/>
                <a:gd name="T58" fmla="*/ 78 w 95"/>
                <a:gd name="T59" fmla="*/ 43 h 85"/>
                <a:gd name="T60" fmla="*/ 65 w 95"/>
                <a:gd name="T61" fmla="*/ 43 h 85"/>
                <a:gd name="T62" fmla="*/ 58 w 95"/>
                <a:gd name="T63" fmla="*/ 43 h 85"/>
                <a:gd name="T64" fmla="*/ 44 w 95"/>
                <a:gd name="T65" fmla="*/ 53 h 85"/>
                <a:gd name="T66" fmla="*/ 40 w 95"/>
                <a:gd name="T67" fmla="*/ 49 h 85"/>
                <a:gd name="T68" fmla="*/ 38 w 95"/>
                <a:gd name="T69" fmla="*/ 43 h 85"/>
                <a:gd name="T70" fmla="*/ 31 w 95"/>
                <a:gd name="T71" fmla="*/ 43 h 85"/>
                <a:gd name="T72" fmla="*/ 19 w 95"/>
                <a:gd name="T73" fmla="*/ 43 h 85"/>
                <a:gd name="T74" fmla="*/ 23 w 95"/>
                <a:gd name="T75" fmla="*/ 59 h 85"/>
                <a:gd name="T76" fmla="*/ 34 w 95"/>
                <a:gd name="T77" fmla="*/ 70 h 85"/>
                <a:gd name="T78" fmla="*/ 41 w 95"/>
                <a:gd name="T79" fmla="*/ 59 h 85"/>
                <a:gd name="T80" fmla="*/ 44 w 95"/>
                <a:gd name="T81"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 h="85">
                  <a:moveTo>
                    <a:pt x="10" y="0"/>
                  </a:moveTo>
                  <a:cubicBezTo>
                    <a:pt x="85" y="0"/>
                    <a:pt x="85" y="0"/>
                    <a:pt x="85" y="0"/>
                  </a:cubicBezTo>
                  <a:cubicBezTo>
                    <a:pt x="90" y="0"/>
                    <a:pt x="95" y="4"/>
                    <a:pt x="95" y="10"/>
                  </a:cubicBezTo>
                  <a:cubicBezTo>
                    <a:pt x="95" y="76"/>
                    <a:pt x="95" y="76"/>
                    <a:pt x="95" y="76"/>
                  </a:cubicBezTo>
                  <a:cubicBezTo>
                    <a:pt x="95" y="81"/>
                    <a:pt x="90" y="85"/>
                    <a:pt x="85" y="85"/>
                  </a:cubicBezTo>
                  <a:cubicBezTo>
                    <a:pt x="10" y="85"/>
                    <a:pt x="10" y="85"/>
                    <a:pt x="10" y="85"/>
                  </a:cubicBezTo>
                  <a:cubicBezTo>
                    <a:pt x="5" y="85"/>
                    <a:pt x="0" y="81"/>
                    <a:pt x="0" y="76"/>
                  </a:cubicBezTo>
                  <a:cubicBezTo>
                    <a:pt x="0" y="10"/>
                    <a:pt x="0" y="10"/>
                    <a:pt x="0" y="10"/>
                  </a:cubicBezTo>
                  <a:cubicBezTo>
                    <a:pt x="0" y="4"/>
                    <a:pt x="5" y="0"/>
                    <a:pt x="10" y="0"/>
                  </a:cubicBezTo>
                  <a:close/>
                  <a:moveTo>
                    <a:pt x="48" y="38"/>
                  </a:moveTo>
                  <a:cubicBezTo>
                    <a:pt x="45" y="38"/>
                    <a:pt x="43" y="41"/>
                    <a:pt x="43" y="44"/>
                  </a:cubicBezTo>
                  <a:cubicBezTo>
                    <a:pt x="43" y="47"/>
                    <a:pt x="45" y="50"/>
                    <a:pt x="48" y="50"/>
                  </a:cubicBezTo>
                  <a:cubicBezTo>
                    <a:pt x="51" y="50"/>
                    <a:pt x="54" y="47"/>
                    <a:pt x="54" y="44"/>
                  </a:cubicBezTo>
                  <a:cubicBezTo>
                    <a:pt x="54" y="41"/>
                    <a:pt x="51" y="38"/>
                    <a:pt x="48" y="38"/>
                  </a:cubicBezTo>
                  <a:close/>
                  <a:moveTo>
                    <a:pt x="42" y="36"/>
                  </a:moveTo>
                  <a:cubicBezTo>
                    <a:pt x="44" y="35"/>
                    <a:pt x="46" y="34"/>
                    <a:pt x="48" y="34"/>
                  </a:cubicBezTo>
                  <a:cubicBezTo>
                    <a:pt x="50" y="34"/>
                    <a:pt x="52" y="35"/>
                    <a:pt x="54" y="36"/>
                  </a:cubicBezTo>
                  <a:cubicBezTo>
                    <a:pt x="57" y="30"/>
                    <a:pt x="57" y="30"/>
                    <a:pt x="57" y="30"/>
                  </a:cubicBezTo>
                  <a:cubicBezTo>
                    <a:pt x="64" y="19"/>
                    <a:pt x="64" y="19"/>
                    <a:pt x="64" y="19"/>
                  </a:cubicBezTo>
                  <a:cubicBezTo>
                    <a:pt x="59" y="16"/>
                    <a:pt x="54" y="14"/>
                    <a:pt x="48" y="14"/>
                  </a:cubicBezTo>
                  <a:cubicBezTo>
                    <a:pt x="43" y="14"/>
                    <a:pt x="37" y="16"/>
                    <a:pt x="33" y="19"/>
                  </a:cubicBezTo>
                  <a:cubicBezTo>
                    <a:pt x="39" y="30"/>
                    <a:pt x="39" y="30"/>
                    <a:pt x="39" y="30"/>
                  </a:cubicBezTo>
                  <a:cubicBezTo>
                    <a:pt x="42" y="36"/>
                    <a:pt x="42" y="36"/>
                    <a:pt x="42" y="36"/>
                  </a:cubicBezTo>
                  <a:close/>
                  <a:moveTo>
                    <a:pt x="58" y="43"/>
                  </a:moveTo>
                  <a:cubicBezTo>
                    <a:pt x="58" y="45"/>
                    <a:pt x="58" y="47"/>
                    <a:pt x="57" y="49"/>
                  </a:cubicBezTo>
                  <a:cubicBezTo>
                    <a:pt x="56" y="51"/>
                    <a:pt x="54" y="52"/>
                    <a:pt x="53" y="53"/>
                  </a:cubicBezTo>
                  <a:cubicBezTo>
                    <a:pt x="56" y="59"/>
                    <a:pt x="56" y="59"/>
                    <a:pt x="56" y="59"/>
                  </a:cubicBezTo>
                  <a:cubicBezTo>
                    <a:pt x="62" y="70"/>
                    <a:pt x="62" y="70"/>
                    <a:pt x="62" y="70"/>
                  </a:cubicBezTo>
                  <a:cubicBezTo>
                    <a:pt x="67" y="67"/>
                    <a:pt x="71" y="64"/>
                    <a:pt x="74" y="59"/>
                  </a:cubicBezTo>
                  <a:cubicBezTo>
                    <a:pt x="77" y="54"/>
                    <a:pt x="78" y="48"/>
                    <a:pt x="78" y="43"/>
                  </a:cubicBezTo>
                  <a:cubicBezTo>
                    <a:pt x="65" y="43"/>
                    <a:pt x="65" y="43"/>
                    <a:pt x="65" y="43"/>
                  </a:cubicBezTo>
                  <a:cubicBezTo>
                    <a:pt x="58" y="43"/>
                    <a:pt x="58" y="43"/>
                    <a:pt x="58" y="43"/>
                  </a:cubicBezTo>
                  <a:close/>
                  <a:moveTo>
                    <a:pt x="44" y="53"/>
                  </a:moveTo>
                  <a:cubicBezTo>
                    <a:pt x="42" y="52"/>
                    <a:pt x="41" y="51"/>
                    <a:pt x="40" y="49"/>
                  </a:cubicBezTo>
                  <a:cubicBezTo>
                    <a:pt x="39" y="47"/>
                    <a:pt x="38" y="45"/>
                    <a:pt x="38" y="43"/>
                  </a:cubicBezTo>
                  <a:cubicBezTo>
                    <a:pt x="31" y="43"/>
                    <a:pt x="31" y="43"/>
                    <a:pt x="31" y="43"/>
                  </a:cubicBezTo>
                  <a:cubicBezTo>
                    <a:pt x="19" y="43"/>
                    <a:pt x="19" y="43"/>
                    <a:pt x="19" y="43"/>
                  </a:cubicBezTo>
                  <a:cubicBezTo>
                    <a:pt x="19" y="49"/>
                    <a:pt x="20" y="54"/>
                    <a:pt x="23" y="59"/>
                  </a:cubicBezTo>
                  <a:cubicBezTo>
                    <a:pt x="26" y="64"/>
                    <a:pt x="30" y="68"/>
                    <a:pt x="34" y="70"/>
                  </a:cubicBezTo>
                  <a:cubicBezTo>
                    <a:pt x="41" y="59"/>
                    <a:pt x="41" y="59"/>
                    <a:pt x="41" y="59"/>
                  </a:cubicBezTo>
                  <a:lnTo>
                    <a:pt x="44" y="53"/>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5" name="Group 4"/>
          <p:cNvGrpSpPr/>
          <p:nvPr/>
        </p:nvGrpSpPr>
        <p:grpSpPr>
          <a:xfrm>
            <a:off x="923273" y="1828206"/>
            <a:ext cx="724534" cy="724534"/>
            <a:chOff x="875113" y="2012837"/>
            <a:chExt cx="687003" cy="687003"/>
          </a:xfrm>
        </p:grpSpPr>
        <p:sp>
          <p:nvSpPr>
            <p:cNvPr id="7" name="Rectangle 6"/>
            <p:cNvSpPr/>
            <p:nvPr/>
          </p:nvSpPr>
          <p:spPr>
            <a:xfrm>
              <a:off x="875113" y="2012837"/>
              <a:ext cx="687003" cy="687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3" name="Freeform 12"/>
            <p:cNvSpPr>
              <a:spLocks noEditPoints="1"/>
            </p:cNvSpPr>
            <p:nvPr/>
          </p:nvSpPr>
          <p:spPr bwMode="auto">
            <a:xfrm>
              <a:off x="1045913" y="2205582"/>
              <a:ext cx="345401" cy="301511"/>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6" name="Group 5"/>
          <p:cNvGrpSpPr/>
          <p:nvPr/>
        </p:nvGrpSpPr>
        <p:grpSpPr>
          <a:xfrm>
            <a:off x="923273" y="2861201"/>
            <a:ext cx="724534" cy="724534"/>
            <a:chOff x="875113" y="2983507"/>
            <a:chExt cx="687003" cy="687003"/>
          </a:xfrm>
        </p:grpSpPr>
        <p:sp>
          <p:nvSpPr>
            <p:cNvPr id="8" name="Rectangle 7"/>
            <p:cNvSpPr/>
            <p:nvPr/>
          </p:nvSpPr>
          <p:spPr>
            <a:xfrm>
              <a:off x="875113" y="2983507"/>
              <a:ext cx="687003" cy="687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4" name="Freeform 13"/>
            <p:cNvSpPr>
              <a:spLocks noEditPoints="1"/>
            </p:cNvSpPr>
            <p:nvPr/>
          </p:nvSpPr>
          <p:spPr bwMode="auto">
            <a:xfrm>
              <a:off x="1045913" y="3129499"/>
              <a:ext cx="337768" cy="395018"/>
            </a:xfrm>
            <a:custGeom>
              <a:avLst/>
              <a:gdLst>
                <a:gd name="T0" fmla="*/ 42 w 82"/>
                <a:gd name="T1" fmla="*/ 0 h 96"/>
                <a:gd name="T2" fmla="*/ 62 w 82"/>
                <a:gd name="T3" fmla="*/ 20 h 96"/>
                <a:gd name="T4" fmla="*/ 67 w 82"/>
                <a:gd name="T5" fmla="*/ 28 h 96"/>
                <a:gd name="T6" fmla="*/ 77 w 82"/>
                <a:gd name="T7" fmla="*/ 20 h 96"/>
                <a:gd name="T8" fmla="*/ 82 w 82"/>
                <a:gd name="T9" fmla="*/ 28 h 96"/>
                <a:gd name="T10" fmla="*/ 77 w 82"/>
                <a:gd name="T11" fmla="*/ 35 h 96"/>
                <a:gd name="T12" fmla="*/ 67 w 82"/>
                <a:gd name="T13" fmla="*/ 67 h 96"/>
                <a:gd name="T14" fmla="*/ 47 w 82"/>
                <a:gd name="T15" fmla="*/ 85 h 96"/>
                <a:gd name="T16" fmla="*/ 67 w 82"/>
                <a:gd name="T17" fmla="*/ 96 h 96"/>
                <a:gd name="T18" fmla="*/ 17 w 82"/>
                <a:gd name="T19" fmla="*/ 85 h 96"/>
                <a:gd name="T20" fmla="*/ 35 w 82"/>
                <a:gd name="T21" fmla="*/ 77 h 96"/>
                <a:gd name="T22" fmla="*/ 6 w 82"/>
                <a:gd name="T23" fmla="*/ 42 h 96"/>
                <a:gd name="T24" fmla="*/ 0 w 82"/>
                <a:gd name="T25" fmla="*/ 35 h 96"/>
                <a:gd name="T26" fmla="*/ 6 w 82"/>
                <a:gd name="T27" fmla="*/ 28 h 96"/>
                <a:gd name="T28" fmla="*/ 16 w 82"/>
                <a:gd name="T29" fmla="*/ 20 h 96"/>
                <a:gd name="T30" fmla="*/ 21 w 82"/>
                <a:gd name="T31" fmla="*/ 28 h 96"/>
                <a:gd name="T32" fmla="*/ 27 w 82"/>
                <a:gd name="T33" fmla="*/ 6 h 96"/>
                <a:gd name="T34" fmla="*/ 50 w 82"/>
                <a:gd name="T35" fmla="*/ 12 h 96"/>
                <a:gd name="T36" fmla="*/ 45 w 82"/>
                <a:gd name="T37" fmla="*/ 12 h 96"/>
                <a:gd name="T38" fmla="*/ 42 w 82"/>
                <a:gd name="T39" fmla="*/ 9 h 96"/>
                <a:gd name="T40" fmla="*/ 36 w 82"/>
                <a:gd name="T41" fmla="*/ 10 h 96"/>
                <a:gd name="T42" fmla="*/ 34 w 82"/>
                <a:gd name="T43" fmla="*/ 15 h 96"/>
                <a:gd name="T44" fmla="*/ 31 w 82"/>
                <a:gd name="T45" fmla="*/ 16 h 96"/>
                <a:gd name="T46" fmla="*/ 34 w 82"/>
                <a:gd name="T47" fmla="*/ 18 h 96"/>
                <a:gd name="T48" fmla="*/ 30 w 82"/>
                <a:gd name="T49" fmla="*/ 21 h 96"/>
                <a:gd name="T50" fmla="*/ 53 w 82"/>
                <a:gd name="T51" fmla="*/ 28 h 96"/>
                <a:gd name="T52" fmla="*/ 51 w 82"/>
                <a:gd name="T53" fmla="*/ 21 h 96"/>
                <a:gd name="T54" fmla="*/ 51 w 82"/>
                <a:gd name="T55" fmla="*/ 16 h 96"/>
                <a:gd name="T56" fmla="*/ 50 w 82"/>
                <a:gd name="T57" fmla="*/ 12 h 96"/>
                <a:gd name="T58" fmla="*/ 38 w 82"/>
                <a:gd name="T59" fmla="*/ 12 h 96"/>
                <a:gd name="T60" fmla="*/ 43 w 82"/>
                <a:gd name="T61" fmla="*/ 12 h 96"/>
                <a:gd name="T62" fmla="*/ 44 w 82"/>
                <a:gd name="T63" fmla="*/ 16 h 96"/>
                <a:gd name="T64" fmla="*/ 44 w 82"/>
                <a:gd name="T65" fmla="*/ 21 h 96"/>
                <a:gd name="T66" fmla="*/ 44 w 82"/>
                <a:gd name="T67" fmla="*/ 16 h 96"/>
                <a:gd name="T68" fmla="*/ 35 w 82"/>
                <a:gd name="T69" fmla="*/ 18 h 96"/>
                <a:gd name="T70" fmla="*/ 40 w 82"/>
                <a:gd name="T71" fmla="*/ 18 h 96"/>
                <a:gd name="T72" fmla="*/ 48 w 82"/>
                <a:gd name="T73" fmla="*/ 22 h 96"/>
                <a:gd name="T74" fmla="*/ 48 w 82"/>
                <a:gd name="T75" fmla="*/ 27 h 96"/>
                <a:gd name="T76" fmla="*/ 48 w 82"/>
                <a:gd name="T77" fmla="*/ 22 h 96"/>
                <a:gd name="T78" fmla="*/ 39 w 82"/>
                <a:gd name="T79" fmla="*/ 24 h 96"/>
                <a:gd name="T80" fmla="*/ 44 w 82"/>
                <a:gd name="T81" fmla="*/ 24 h 96"/>
                <a:gd name="T82" fmla="*/ 34 w 82"/>
                <a:gd name="T83" fmla="*/ 22 h 96"/>
                <a:gd name="T84" fmla="*/ 34 w 82"/>
                <a:gd name="T85" fmla="*/ 27 h 96"/>
                <a:gd name="T86" fmla="*/ 34 w 82"/>
                <a:gd name="T87" fmla="*/ 22 h 96"/>
                <a:gd name="T88" fmla="*/ 62 w 82"/>
                <a:gd name="T89" fmla="*/ 40 h 96"/>
                <a:gd name="T90" fmla="*/ 42 w 82"/>
                <a:gd name="T91" fmla="*/ 61 h 96"/>
                <a:gd name="T92" fmla="*/ 27 w 82"/>
                <a:gd name="T93" fmla="*/ 55 h 96"/>
                <a:gd name="T94" fmla="*/ 21 w 82"/>
                <a:gd name="T95" fmla="*/ 35 h 96"/>
                <a:gd name="T96" fmla="*/ 16 w 82"/>
                <a:gd name="T97" fmla="*/ 42 h 96"/>
                <a:gd name="T98" fmla="*/ 42 w 82"/>
                <a:gd name="T99" fmla="*/ 68 h 96"/>
                <a:gd name="T100" fmla="*/ 60 w 82"/>
                <a:gd name="T101" fmla="*/ 60 h 96"/>
                <a:gd name="T102" fmla="*/ 67 w 82"/>
                <a:gd name="T103"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96">
                  <a:moveTo>
                    <a:pt x="42" y="0"/>
                  </a:moveTo>
                  <a:cubicBezTo>
                    <a:pt x="42" y="0"/>
                    <a:pt x="42" y="0"/>
                    <a:pt x="42" y="0"/>
                  </a:cubicBezTo>
                  <a:cubicBezTo>
                    <a:pt x="47" y="0"/>
                    <a:pt x="52" y="2"/>
                    <a:pt x="56" y="6"/>
                  </a:cubicBezTo>
                  <a:cubicBezTo>
                    <a:pt x="59" y="9"/>
                    <a:pt x="62" y="14"/>
                    <a:pt x="62" y="20"/>
                  </a:cubicBezTo>
                  <a:cubicBezTo>
                    <a:pt x="62" y="28"/>
                    <a:pt x="62" y="28"/>
                    <a:pt x="62" y="28"/>
                  </a:cubicBezTo>
                  <a:cubicBezTo>
                    <a:pt x="67" y="28"/>
                    <a:pt x="67" y="28"/>
                    <a:pt x="67" y="28"/>
                  </a:cubicBezTo>
                  <a:cubicBezTo>
                    <a:pt x="67" y="20"/>
                    <a:pt x="67" y="20"/>
                    <a:pt x="67" y="20"/>
                  </a:cubicBezTo>
                  <a:cubicBezTo>
                    <a:pt x="77" y="20"/>
                    <a:pt x="77" y="20"/>
                    <a:pt x="77" y="20"/>
                  </a:cubicBezTo>
                  <a:cubicBezTo>
                    <a:pt x="77" y="28"/>
                    <a:pt x="77" y="28"/>
                    <a:pt x="77" y="28"/>
                  </a:cubicBezTo>
                  <a:cubicBezTo>
                    <a:pt x="82" y="28"/>
                    <a:pt x="82" y="28"/>
                    <a:pt x="82" y="28"/>
                  </a:cubicBezTo>
                  <a:cubicBezTo>
                    <a:pt x="82" y="35"/>
                    <a:pt x="82" y="35"/>
                    <a:pt x="82" y="35"/>
                  </a:cubicBezTo>
                  <a:cubicBezTo>
                    <a:pt x="77" y="35"/>
                    <a:pt x="77" y="35"/>
                    <a:pt x="77" y="35"/>
                  </a:cubicBezTo>
                  <a:cubicBezTo>
                    <a:pt x="77" y="42"/>
                    <a:pt x="77" y="42"/>
                    <a:pt x="77" y="42"/>
                  </a:cubicBezTo>
                  <a:cubicBezTo>
                    <a:pt x="77" y="52"/>
                    <a:pt x="73" y="61"/>
                    <a:pt x="67" y="67"/>
                  </a:cubicBezTo>
                  <a:cubicBezTo>
                    <a:pt x="61" y="72"/>
                    <a:pt x="54" y="76"/>
                    <a:pt x="47" y="77"/>
                  </a:cubicBezTo>
                  <a:cubicBezTo>
                    <a:pt x="47" y="85"/>
                    <a:pt x="47" y="85"/>
                    <a:pt x="47" y="85"/>
                  </a:cubicBezTo>
                  <a:cubicBezTo>
                    <a:pt x="67" y="85"/>
                    <a:pt x="67" y="85"/>
                    <a:pt x="67" y="85"/>
                  </a:cubicBezTo>
                  <a:cubicBezTo>
                    <a:pt x="67" y="96"/>
                    <a:pt x="67" y="96"/>
                    <a:pt x="67" y="96"/>
                  </a:cubicBezTo>
                  <a:cubicBezTo>
                    <a:pt x="17" y="96"/>
                    <a:pt x="17" y="96"/>
                    <a:pt x="17" y="96"/>
                  </a:cubicBezTo>
                  <a:cubicBezTo>
                    <a:pt x="17" y="85"/>
                    <a:pt x="17" y="85"/>
                    <a:pt x="17" y="85"/>
                  </a:cubicBezTo>
                  <a:cubicBezTo>
                    <a:pt x="35" y="85"/>
                    <a:pt x="35" y="85"/>
                    <a:pt x="35" y="85"/>
                  </a:cubicBezTo>
                  <a:cubicBezTo>
                    <a:pt x="35" y="77"/>
                    <a:pt x="35" y="77"/>
                    <a:pt x="35" y="77"/>
                  </a:cubicBezTo>
                  <a:cubicBezTo>
                    <a:pt x="28" y="76"/>
                    <a:pt x="21" y="72"/>
                    <a:pt x="16" y="67"/>
                  </a:cubicBezTo>
                  <a:cubicBezTo>
                    <a:pt x="10" y="61"/>
                    <a:pt x="6" y="52"/>
                    <a:pt x="6" y="42"/>
                  </a:cubicBezTo>
                  <a:cubicBezTo>
                    <a:pt x="6" y="35"/>
                    <a:pt x="6" y="35"/>
                    <a:pt x="6" y="35"/>
                  </a:cubicBezTo>
                  <a:cubicBezTo>
                    <a:pt x="0" y="35"/>
                    <a:pt x="0" y="35"/>
                    <a:pt x="0" y="35"/>
                  </a:cubicBezTo>
                  <a:cubicBezTo>
                    <a:pt x="0" y="28"/>
                    <a:pt x="0" y="28"/>
                    <a:pt x="0" y="28"/>
                  </a:cubicBezTo>
                  <a:cubicBezTo>
                    <a:pt x="6" y="28"/>
                    <a:pt x="6" y="28"/>
                    <a:pt x="6" y="28"/>
                  </a:cubicBezTo>
                  <a:cubicBezTo>
                    <a:pt x="6" y="20"/>
                    <a:pt x="6" y="20"/>
                    <a:pt x="6" y="20"/>
                  </a:cubicBezTo>
                  <a:cubicBezTo>
                    <a:pt x="16" y="20"/>
                    <a:pt x="16" y="20"/>
                    <a:pt x="16" y="20"/>
                  </a:cubicBezTo>
                  <a:cubicBezTo>
                    <a:pt x="16" y="28"/>
                    <a:pt x="16" y="28"/>
                    <a:pt x="16" y="28"/>
                  </a:cubicBezTo>
                  <a:cubicBezTo>
                    <a:pt x="21" y="28"/>
                    <a:pt x="21" y="28"/>
                    <a:pt x="21" y="28"/>
                  </a:cubicBezTo>
                  <a:cubicBezTo>
                    <a:pt x="21" y="20"/>
                    <a:pt x="21" y="20"/>
                    <a:pt x="21" y="20"/>
                  </a:cubicBezTo>
                  <a:cubicBezTo>
                    <a:pt x="21" y="14"/>
                    <a:pt x="24" y="9"/>
                    <a:pt x="27" y="6"/>
                  </a:cubicBezTo>
                  <a:cubicBezTo>
                    <a:pt x="31" y="2"/>
                    <a:pt x="36" y="0"/>
                    <a:pt x="42" y="0"/>
                  </a:cubicBezTo>
                  <a:close/>
                  <a:moveTo>
                    <a:pt x="50" y="12"/>
                  </a:moveTo>
                  <a:cubicBezTo>
                    <a:pt x="50" y="14"/>
                    <a:pt x="49" y="15"/>
                    <a:pt x="47" y="15"/>
                  </a:cubicBezTo>
                  <a:cubicBezTo>
                    <a:pt x="46" y="15"/>
                    <a:pt x="45" y="14"/>
                    <a:pt x="45" y="12"/>
                  </a:cubicBezTo>
                  <a:cubicBezTo>
                    <a:pt x="45" y="11"/>
                    <a:pt x="46" y="10"/>
                    <a:pt x="46" y="10"/>
                  </a:cubicBezTo>
                  <a:cubicBezTo>
                    <a:pt x="45" y="9"/>
                    <a:pt x="43" y="9"/>
                    <a:pt x="42" y="9"/>
                  </a:cubicBezTo>
                  <a:cubicBezTo>
                    <a:pt x="42" y="9"/>
                    <a:pt x="42" y="9"/>
                    <a:pt x="42" y="9"/>
                  </a:cubicBezTo>
                  <a:cubicBezTo>
                    <a:pt x="39" y="9"/>
                    <a:pt x="37" y="9"/>
                    <a:pt x="36" y="10"/>
                  </a:cubicBezTo>
                  <a:cubicBezTo>
                    <a:pt x="36" y="11"/>
                    <a:pt x="36" y="11"/>
                    <a:pt x="36" y="12"/>
                  </a:cubicBezTo>
                  <a:cubicBezTo>
                    <a:pt x="36" y="14"/>
                    <a:pt x="35" y="15"/>
                    <a:pt x="34" y="15"/>
                  </a:cubicBezTo>
                  <a:cubicBezTo>
                    <a:pt x="33" y="15"/>
                    <a:pt x="32" y="14"/>
                    <a:pt x="32" y="14"/>
                  </a:cubicBezTo>
                  <a:cubicBezTo>
                    <a:pt x="32" y="15"/>
                    <a:pt x="31" y="15"/>
                    <a:pt x="31" y="16"/>
                  </a:cubicBezTo>
                  <a:cubicBezTo>
                    <a:pt x="31" y="16"/>
                    <a:pt x="31" y="16"/>
                    <a:pt x="31" y="16"/>
                  </a:cubicBezTo>
                  <a:cubicBezTo>
                    <a:pt x="33" y="16"/>
                    <a:pt x="34" y="17"/>
                    <a:pt x="34" y="18"/>
                  </a:cubicBezTo>
                  <a:cubicBezTo>
                    <a:pt x="34" y="20"/>
                    <a:pt x="33" y="21"/>
                    <a:pt x="31" y="21"/>
                  </a:cubicBezTo>
                  <a:cubicBezTo>
                    <a:pt x="31" y="21"/>
                    <a:pt x="31" y="21"/>
                    <a:pt x="30" y="21"/>
                  </a:cubicBezTo>
                  <a:cubicBezTo>
                    <a:pt x="30" y="28"/>
                    <a:pt x="30" y="28"/>
                    <a:pt x="30" y="28"/>
                  </a:cubicBezTo>
                  <a:cubicBezTo>
                    <a:pt x="53" y="28"/>
                    <a:pt x="53" y="28"/>
                    <a:pt x="53" y="28"/>
                  </a:cubicBezTo>
                  <a:cubicBezTo>
                    <a:pt x="53" y="20"/>
                    <a:pt x="53" y="20"/>
                    <a:pt x="53" y="20"/>
                  </a:cubicBezTo>
                  <a:cubicBezTo>
                    <a:pt x="52" y="21"/>
                    <a:pt x="52" y="21"/>
                    <a:pt x="51" y="21"/>
                  </a:cubicBezTo>
                  <a:cubicBezTo>
                    <a:pt x="50" y="21"/>
                    <a:pt x="49" y="20"/>
                    <a:pt x="49" y="18"/>
                  </a:cubicBezTo>
                  <a:cubicBezTo>
                    <a:pt x="49" y="17"/>
                    <a:pt x="50" y="16"/>
                    <a:pt x="51" y="16"/>
                  </a:cubicBezTo>
                  <a:cubicBezTo>
                    <a:pt x="51" y="16"/>
                    <a:pt x="52" y="16"/>
                    <a:pt x="52" y="16"/>
                  </a:cubicBezTo>
                  <a:cubicBezTo>
                    <a:pt x="52" y="15"/>
                    <a:pt x="51" y="13"/>
                    <a:pt x="50" y="12"/>
                  </a:cubicBezTo>
                  <a:close/>
                  <a:moveTo>
                    <a:pt x="41" y="10"/>
                  </a:moveTo>
                  <a:cubicBezTo>
                    <a:pt x="39" y="10"/>
                    <a:pt x="38" y="11"/>
                    <a:pt x="38" y="12"/>
                  </a:cubicBezTo>
                  <a:cubicBezTo>
                    <a:pt x="38" y="14"/>
                    <a:pt x="39" y="15"/>
                    <a:pt x="41" y="15"/>
                  </a:cubicBezTo>
                  <a:cubicBezTo>
                    <a:pt x="42" y="15"/>
                    <a:pt x="43" y="14"/>
                    <a:pt x="43" y="12"/>
                  </a:cubicBezTo>
                  <a:cubicBezTo>
                    <a:pt x="43" y="11"/>
                    <a:pt x="42" y="10"/>
                    <a:pt x="41" y="10"/>
                  </a:cubicBezTo>
                  <a:close/>
                  <a:moveTo>
                    <a:pt x="44" y="16"/>
                  </a:moveTo>
                  <a:cubicBezTo>
                    <a:pt x="43" y="16"/>
                    <a:pt x="42" y="17"/>
                    <a:pt x="42" y="18"/>
                  </a:cubicBezTo>
                  <a:cubicBezTo>
                    <a:pt x="42" y="20"/>
                    <a:pt x="43" y="21"/>
                    <a:pt x="44" y="21"/>
                  </a:cubicBezTo>
                  <a:cubicBezTo>
                    <a:pt x="46" y="21"/>
                    <a:pt x="47" y="20"/>
                    <a:pt x="47" y="18"/>
                  </a:cubicBezTo>
                  <a:cubicBezTo>
                    <a:pt x="47" y="17"/>
                    <a:pt x="46" y="16"/>
                    <a:pt x="44" y="16"/>
                  </a:cubicBezTo>
                  <a:close/>
                  <a:moveTo>
                    <a:pt x="37" y="16"/>
                  </a:moveTo>
                  <a:cubicBezTo>
                    <a:pt x="36" y="16"/>
                    <a:pt x="35" y="17"/>
                    <a:pt x="35" y="18"/>
                  </a:cubicBezTo>
                  <a:cubicBezTo>
                    <a:pt x="35" y="20"/>
                    <a:pt x="36" y="21"/>
                    <a:pt x="37" y="21"/>
                  </a:cubicBezTo>
                  <a:cubicBezTo>
                    <a:pt x="39" y="21"/>
                    <a:pt x="40" y="20"/>
                    <a:pt x="40" y="18"/>
                  </a:cubicBezTo>
                  <a:cubicBezTo>
                    <a:pt x="40" y="17"/>
                    <a:pt x="39" y="16"/>
                    <a:pt x="37" y="16"/>
                  </a:cubicBezTo>
                  <a:close/>
                  <a:moveTo>
                    <a:pt x="48" y="22"/>
                  </a:moveTo>
                  <a:cubicBezTo>
                    <a:pt x="47" y="22"/>
                    <a:pt x="46" y="23"/>
                    <a:pt x="46" y="24"/>
                  </a:cubicBezTo>
                  <a:cubicBezTo>
                    <a:pt x="46" y="26"/>
                    <a:pt x="47" y="27"/>
                    <a:pt x="48" y="27"/>
                  </a:cubicBezTo>
                  <a:cubicBezTo>
                    <a:pt x="50" y="27"/>
                    <a:pt x="51" y="26"/>
                    <a:pt x="51" y="24"/>
                  </a:cubicBezTo>
                  <a:cubicBezTo>
                    <a:pt x="51" y="23"/>
                    <a:pt x="50" y="22"/>
                    <a:pt x="48" y="22"/>
                  </a:cubicBezTo>
                  <a:close/>
                  <a:moveTo>
                    <a:pt x="41" y="22"/>
                  </a:moveTo>
                  <a:cubicBezTo>
                    <a:pt x="40" y="22"/>
                    <a:pt x="39" y="23"/>
                    <a:pt x="39" y="24"/>
                  </a:cubicBezTo>
                  <a:cubicBezTo>
                    <a:pt x="39" y="26"/>
                    <a:pt x="40" y="27"/>
                    <a:pt x="41" y="27"/>
                  </a:cubicBezTo>
                  <a:cubicBezTo>
                    <a:pt x="43" y="27"/>
                    <a:pt x="44" y="26"/>
                    <a:pt x="44" y="24"/>
                  </a:cubicBezTo>
                  <a:cubicBezTo>
                    <a:pt x="44" y="23"/>
                    <a:pt x="43" y="22"/>
                    <a:pt x="41" y="22"/>
                  </a:cubicBezTo>
                  <a:close/>
                  <a:moveTo>
                    <a:pt x="34" y="22"/>
                  </a:moveTo>
                  <a:cubicBezTo>
                    <a:pt x="33" y="22"/>
                    <a:pt x="32" y="23"/>
                    <a:pt x="32" y="24"/>
                  </a:cubicBezTo>
                  <a:cubicBezTo>
                    <a:pt x="32" y="26"/>
                    <a:pt x="33" y="27"/>
                    <a:pt x="34" y="27"/>
                  </a:cubicBezTo>
                  <a:cubicBezTo>
                    <a:pt x="36" y="27"/>
                    <a:pt x="37" y="26"/>
                    <a:pt x="37" y="24"/>
                  </a:cubicBezTo>
                  <a:cubicBezTo>
                    <a:pt x="37" y="23"/>
                    <a:pt x="36" y="22"/>
                    <a:pt x="34" y="22"/>
                  </a:cubicBezTo>
                  <a:close/>
                  <a:moveTo>
                    <a:pt x="62" y="35"/>
                  </a:moveTo>
                  <a:cubicBezTo>
                    <a:pt x="62" y="40"/>
                    <a:pt x="62" y="40"/>
                    <a:pt x="62" y="40"/>
                  </a:cubicBezTo>
                  <a:cubicBezTo>
                    <a:pt x="62" y="46"/>
                    <a:pt x="59" y="51"/>
                    <a:pt x="56" y="55"/>
                  </a:cubicBezTo>
                  <a:cubicBezTo>
                    <a:pt x="52" y="58"/>
                    <a:pt x="47" y="61"/>
                    <a:pt x="42" y="61"/>
                  </a:cubicBezTo>
                  <a:cubicBezTo>
                    <a:pt x="42" y="61"/>
                    <a:pt x="42" y="61"/>
                    <a:pt x="42" y="61"/>
                  </a:cubicBezTo>
                  <a:cubicBezTo>
                    <a:pt x="36" y="61"/>
                    <a:pt x="31" y="58"/>
                    <a:pt x="27" y="55"/>
                  </a:cubicBezTo>
                  <a:cubicBezTo>
                    <a:pt x="24" y="51"/>
                    <a:pt x="21" y="46"/>
                    <a:pt x="21" y="40"/>
                  </a:cubicBezTo>
                  <a:cubicBezTo>
                    <a:pt x="21" y="35"/>
                    <a:pt x="21" y="35"/>
                    <a:pt x="21" y="35"/>
                  </a:cubicBezTo>
                  <a:cubicBezTo>
                    <a:pt x="16" y="35"/>
                    <a:pt x="16" y="35"/>
                    <a:pt x="16" y="35"/>
                  </a:cubicBezTo>
                  <a:cubicBezTo>
                    <a:pt x="16" y="42"/>
                    <a:pt x="16" y="42"/>
                    <a:pt x="16" y="42"/>
                  </a:cubicBezTo>
                  <a:cubicBezTo>
                    <a:pt x="16" y="49"/>
                    <a:pt x="18" y="56"/>
                    <a:pt x="23" y="60"/>
                  </a:cubicBezTo>
                  <a:cubicBezTo>
                    <a:pt x="28" y="65"/>
                    <a:pt x="34" y="68"/>
                    <a:pt x="42" y="68"/>
                  </a:cubicBezTo>
                  <a:cubicBezTo>
                    <a:pt x="42" y="68"/>
                    <a:pt x="42" y="68"/>
                    <a:pt x="42" y="68"/>
                  </a:cubicBezTo>
                  <a:cubicBezTo>
                    <a:pt x="49" y="68"/>
                    <a:pt x="55" y="65"/>
                    <a:pt x="60" y="60"/>
                  </a:cubicBezTo>
                  <a:cubicBezTo>
                    <a:pt x="65" y="56"/>
                    <a:pt x="67" y="49"/>
                    <a:pt x="67" y="42"/>
                  </a:cubicBezTo>
                  <a:cubicBezTo>
                    <a:pt x="67" y="35"/>
                    <a:pt x="67" y="35"/>
                    <a:pt x="67" y="35"/>
                  </a:cubicBezTo>
                  <a:lnTo>
                    <a:pt x="62" y="35"/>
                  </a:ln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1" name="Group 10"/>
          <p:cNvGrpSpPr/>
          <p:nvPr/>
        </p:nvGrpSpPr>
        <p:grpSpPr>
          <a:xfrm>
            <a:off x="923273" y="3894196"/>
            <a:ext cx="724534" cy="724534"/>
            <a:chOff x="875113" y="3954177"/>
            <a:chExt cx="687003" cy="687003"/>
          </a:xfrm>
        </p:grpSpPr>
        <p:sp>
          <p:nvSpPr>
            <p:cNvPr id="9" name="Rectangle 8"/>
            <p:cNvSpPr/>
            <p:nvPr/>
          </p:nvSpPr>
          <p:spPr>
            <a:xfrm>
              <a:off x="875113" y="3954177"/>
              <a:ext cx="687003" cy="6870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Arial" panose="020B0604020202090204" pitchFamily="34" charset="0"/>
                <a:ea typeface="微软雅黑" panose="020B0503020204020204" pitchFamily="34" charset="-122"/>
                <a:sym typeface="Arial" panose="020B0604020202090204" pitchFamily="34" charset="0"/>
              </a:endParaRPr>
            </a:p>
          </p:txBody>
        </p:sp>
        <p:sp>
          <p:nvSpPr>
            <p:cNvPr id="15" name="Freeform 14"/>
            <p:cNvSpPr>
              <a:spLocks noEditPoints="1"/>
            </p:cNvSpPr>
            <p:nvPr/>
          </p:nvSpPr>
          <p:spPr bwMode="auto">
            <a:xfrm>
              <a:off x="1021105" y="4104940"/>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5" tIns="48218" rIns="96435" bIns="48218"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endParaRPr lang="zh-CN" altLang="en-US" sz="1900">
                <a:solidFill>
                  <a:prstClr val="black"/>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17" name="TextBox 16"/>
          <p:cNvSpPr txBox="1"/>
          <p:nvPr/>
        </p:nvSpPr>
        <p:spPr>
          <a:xfrm>
            <a:off x="1840865" y="2110740"/>
            <a:ext cx="224218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论文结构和论文检测方法</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840865" y="3134360"/>
            <a:ext cx="305752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论文写作中的误区和容易犯的错误</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840865" y="4157980"/>
            <a:ext cx="183451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写作技巧和写作方法</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TextBox 25"/>
          <p:cNvSpPr txBox="1"/>
          <p:nvPr/>
        </p:nvSpPr>
        <p:spPr>
          <a:xfrm>
            <a:off x="1840865" y="5181600"/>
            <a:ext cx="40767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总结</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论文写作中的误区和技巧</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3" name="图片 2"/>
          <p:cNvPicPr>
            <a:picLocks noChangeAspect="1"/>
          </p:cNvPicPr>
          <p:nvPr/>
        </p:nvPicPr>
        <p:blipFill>
          <a:blip r:embed="rId1"/>
          <a:stretch>
            <a:fillRect/>
          </a:stretch>
        </p:blipFill>
        <p:spPr>
          <a:xfrm>
            <a:off x="6666865" y="2356485"/>
            <a:ext cx="4890770" cy="2964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right)">
                                      <p:cBhvr>
                                        <p:cTn id="12" dur="500"/>
                                        <p:tgtEl>
                                          <p:spTgt spid="17"/>
                                        </p:tgtEl>
                                      </p:cBhvr>
                                    </p:animEffect>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par>
                          <p:cTn id="17" fill="hold">
                            <p:stCondLst>
                              <p:cond delay="1500"/>
                            </p:stCondLst>
                            <p:childTnLst>
                              <p:par>
                                <p:cTn id="18" presetID="1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ppt_x</p:attrName>
                                        </p:attrNameLst>
                                      </p:cBhvr>
                                      <p:tavLst>
                                        <p:tav tm="0">
                                          <p:val>
                                            <p:strVal val="#ppt_x-#ppt_w*1.125000"/>
                                          </p:val>
                                        </p:tav>
                                        <p:tav tm="100000">
                                          <p:val>
                                            <p:strVal val="#ppt_x"/>
                                          </p:val>
                                        </p:tav>
                                      </p:tavLst>
                                    </p:anim>
                                    <p:animEffect transition="in" filter="wipe(right)">
                                      <p:cBhvr>
                                        <p:cTn id="21" dur="500"/>
                                        <p:tgtEl>
                                          <p:spTgt spid="20"/>
                                        </p:tgtEl>
                                      </p:cBhvr>
                                    </p:animEffect>
                                  </p:childTnLst>
                                </p:cTn>
                              </p:par>
                            </p:childTnLst>
                          </p:cTn>
                        </p:par>
                        <p:par>
                          <p:cTn id="22" fill="hold">
                            <p:stCondLst>
                              <p:cond delay="2000"/>
                            </p:stCondLst>
                            <p:childTnLst>
                              <p:par>
                                <p:cTn id="23" presetID="21"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500"/>
                                        <p:tgtEl>
                                          <p:spTgt spid="11"/>
                                        </p:tgtEl>
                                      </p:cBhvr>
                                    </p:animEffect>
                                  </p:childTnLst>
                                </p:cTn>
                              </p:par>
                            </p:childTnLst>
                          </p:cTn>
                        </p:par>
                        <p:par>
                          <p:cTn id="26" fill="hold">
                            <p:stCondLst>
                              <p:cond delay="2500"/>
                            </p:stCondLst>
                            <p:childTnLst>
                              <p:par>
                                <p:cTn id="27" presetID="1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p:tgtEl>
                                          <p:spTgt spid="23"/>
                                        </p:tgtEl>
                                        <p:attrNameLst>
                                          <p:attrName>ppt_x</p:attrName>
                                        </p:attrNameLst>
                                      </p:cBhvr>
                                      <p:tavLst>
                                        <p:tav tm="0">
                                          <p:val>
                                            <p:strVal val="#ppt_x-#ppt_w*1.125000"/>
                                          </p:val>
                                        </p:tav>
                                        <p:tav tm="100000">
                                          <p:val>
                                            <p:strVal val="#ppt_x"/>
                                          </p:val>
                                        </p:tav>
                                      </p:tavLst>
                                    </p:anim>
                                    <p:animEffect transition="in" filter="wipe(right)">
                                      <p:cBhvr>
                                        <p:cTn id="30" dur="500"/>
                                        <p:tgtEl>
                                          <p:spTgt spid="23"/>
                                        </p:tgtEl>
                                      </p:cBhvr>
                                    </p:animEffect>
                                  </p:childTnLst>
                                </p:cTn>
                              </p:par>
                            </p:childTnLst>
                          </p:cTn>
                        </p:par>
                        <p:par>
                          <p:cTn id="31" fill="hold">
                            <p:stCondLst>
                              <p:cond delay="3000"/>
                            </p:stCondLst>
                            <p:childTnLst>
                              <p:par>
                                <p:cTn id="32" presetID="21" presetClass="entr" presetSubtype="1"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heel(1)">
                                      <p:cBhvr>
                                        <p:cTn id="34" dur="500"/>
                                        <p:tgtEl>
                                          <p:spTgt spid="28"/>
                                        </p:tgtEl>
                                      </p:cBhvr>
                                    </p:animEffect>
                                  </p:childTnLst>
                                </p:cTn>
                              </p:par>
                            </p:childTnLst>
                          </p:cTn>
                        </p:par>
                        <p:par>
                          <p:cTn id="35" fill="hold">
                            <p:stCondLst>
                              <p:cond delay="3500"/>
                            </p:stCondLst>
                            <p:childTnLst>
                              <p:par>
                                <p:cTn id="36" presetID="12" presetClass="entr" presetSubtype="8"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childTnLst>
                          </p:cTn>
                        </p:par>
                        <p:par>
                          <p:cTn id="40" fill="hold">
                            <p:stCondLst>
                              <p:cond delay="4000"/>
                            </p:stCondLst>
                            <p:childTnLst>
                              <p:par>
                                <p:cTn id="41" presetID="12" presetClass="entr" presetSubtype="2"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tgtEl>
                                          <p:spTgt spid="3"/>
                                        </p:tgtEl>
                                        <p:attrNameLst>
                                          <p:attrName>ppt_x</p:attrName>
                                        </p:attrNameLst>
                                      </p:cBhvr>
                                      <p:tavLst>
                                        <p:tav tm="0">
                                          <p:val>
                                            <p:strVal val="#ppt_x+#ppt_w*1.125000"/>
                                          </p:val>
                                        </p:tav>
                                        <p:tav tm="100000">
                                          <p:val>
                                            <p:strVal val="#ppt_x"/>
                                          </p:val>
                                        </p:tav>
                                      </p:tavLst>
                                    </p:anim>
                                    <p:animEffect transition="in" filter="wipe(left)">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865205" y="1647648"/>
            <a:ext cx="3998543" cy="3850364"/>
            <a:chOff x="4200186" y="2320894"/>
            <a:chExt cx="3791627" cy="3651116"/>
          </a:xfrm>
        </p:grpSpPr>
        <p:sp>
          <p:nvSpPr>
            <p:cNvPr id="7" name="Rounded Rectangle 6"/>
            <p:cNvSpPr/>
            <p:nvPr/>
          </p:nvSpPr>
          <p:spPr>
            <a:xfrm flipH="1">
              <a:off x="4214254" y="4850056"/>
              <a:ext cx="3777559"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Rounded Rectangle 5"/>
            <p:cNvSpPr/>
            <p:nvPr/>
          </p:nvSpPr>
          <p:spPr>
            <a:xfrm rot="3492391" flipH="1">
              <a:off x="4991307" y="3689252"/>
              <a:ext cx="3651116" cy="914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ounded Rectangle 3"/>
            <p:cNvSpPr/>
            <p:nvPr/>
          </p:nvSpPr>
          <p:spPr>
            <a:xfrm rot="18107609">
              <a:off x="3556490" y="3689252"/>
              <a:ext cx="3651116"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ounded Rectangle 9"/>
            <p:cNvSpPr/>
            <p:nvPr/>
          </p:nvSpPr>
          <p:spPr>
            <a:xfrm flipH="1">
              <a:off x="4200186" y="4850056"/>
              <a:ext cx="1948760"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7" name="Group 26"/>
          <p:cNvGrpSpPr/>
          <p:nvPr/>
        </p:nvGrpSpPr>
        <p:grpSpPr>
          <a:xfrm flipH="1">
            <a:off x="1015365" y="1466215"/>
            <a:ext cx="4840605" cy="1776062"/>
            <a:chOff x="8512415" y="2327889"/>
            <a:chExt cx="3256083" cy="1683891"/>
          </a:xfrm>
        </p:grpSpPr>
        <p:sp>
          <p:nvSpPr>
            <p:cNvPr id="28" name="TextBox 27"/>
            <p:cNvSpPr txBox="1"/>
            <p:nvPr/>
          </p:nvSpPr>
          <p:spPr>
            <a:xfrm>
              <a:off x="8519745" y="2327889"/>
              <a:ext cx="2035173" cy="331125"/>
            </a:xfrm>
            <a:prstGeom prst="rect">
              <a:avLst/>
            </a:prstGeom>
            <a:noFill/>
          </p:spPr>
          <p:txBody>
            <a:bodyPr wrap="square" rtlCol="0">
              <a:spAutoFit/>
            </a:bodyPr>
            <a:lstStyle/>
            <a:p>
              <a:pPr algn="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误区一：</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我的论文很棒</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Rectangle 28"/>
            <p:cNvSpPr/>
            <p:nvPr/>
          </p:nvSpPr>
          <p:spPr>
            <a:xfrm>
              <a:off x="8512415" y="2631891"/>
              <a:ext cx="3256083" cy="1379889"/>
            </a:xfrm>
            <a:prstGeom prst="rect">
              <a:avLst/>
            </a:prstGeom>
          </p:spPr>
          <p:txBody>
            <a:bodyPr wrap="square">
              <a:spAutoFit/>
            </a:bodyPr>
            <a:lstStyle/>
            <a:p>
              <a:pPr algn="just">
                <a:lnSpc>
                  <a:spcPct val="120000"/>
                </a:lnSpc>
              </a:pP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我们需要通过强有力的逻辑论证，来论证自己的论点  </a:t>
              </a:r>
              <a:endParaRPr lang="zh-CN" altLang="en-US" sz="8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研究工作对推动科学和工程知识的发展很重要；  </a:t>
              </a:r>
              <a:endPar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现有工作A,B,...已完成...方面的工作，但这些方法存在一定的缺点。  </a:t>
              </a:r>
              <a:endPar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 相较于A,B和其他，我们能够证明/示范Z具有更强的优势（至少在某个方面） ；</a:t>
              </a:r>
              <a:endPar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4. 对Z的缺点和有点都要进行讨论；</a:t>
              </a:r>
              <a:endParaRPr lang="zh-CN" altLang="en-US" sz="12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1" name="Group 30"/>
          <p:cNvGrpSpPr/>
          <p:nvPr/>
        </p:nvGrpSpPr>
        <p:grpSpPr>
          <a:xfrm flipH="1">
            <a:off x="952500" y="4007485"/>
            <a:ext cx="4248786" cy="1188046"/>
            <a:chOff x="8404858" y="1947991"/>
            <a:chExt cx="3510547" cy="1126412"/>
          </a:xfrm>
        </p:grpSpPr>
        <p:sp>
          <p:nvSpPr>
            <p:cNvPr id="32" name="TextBox 31"/>
            <p:cNvSpPr txBox="1"/>
            <p:nvPr/>
          </p:nvSpPr>
          <p:spPr>
            <a:xfrm>
              <a:off x="8404858" y="1947991"/>
              <a:ext cx="2917673" cy="331131"/>
            </a:xfrm>
            <a:prstGeom prst="rect">
              <a:avLst/>
            </a:prstGeom>
            <a:noFill/>
          </p:spPr>
          <p:txBody>
            <a:bodyPr wrap="square" rtlCol="0">
              <a:spAutoFit/>
            </a:bodyPr>
            <a:lstStyle/>
            <a:p>
              <a:pPr algn="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误区二：</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读懂我的论文是审稿人的责任</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Rectangle 32"/>
            <p:cNvSpPr/>
            <p:nvPr/>
          </p:nvSpPr>
          <p:spPr>
            <a:xfrm>
              <a:off x="8659322" y="2358557"/>
              <a:ext cx="3256083" cy="715846"/>
            </a:xfrm>
            <a:prstGeom prst="rect">
              <a:avLst/>
            </a:prstGeom>
          </p:spPr>
          <p:txBody>
            <a:bodyPr wrap="square">
              <a:spAutoFit/>
            </a:bodyPr>
            <a:lstStyle/>
            <a:p>
              <a:pPr algn="just">
                <a:lnSpc>
                  <a:spcPct val="120000"/>
                </a:lnSpc>
              </a:pPr>
              <a:r>
                <a:rPr 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在证明自己的演技邛具有新颖性和影响力，并论证自己的论点的过程中，我们应当尽可能书写的简单清楚</a:t>
              </a:r>
              <a:r>
                <a:rPr 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a:t>
              </a:r>
              <a:endParaRPr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a:t>
              </a:r>
              <a:r>
                <a:rPr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书写</a:t>
              </a:r>
              <a:r>
                <a:rPr 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需要</a:t>
              </a:r>
              <a:r>
                <a:rPr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直接，简单，清楚，逻辑脉络清晰</a:t>
              </a:r>
              <a:r>
                <a:rPr 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2" name="TextBox 8"/>
          <p:cNvSpPr txBox="1"/>
          <p:nvPr/>
        </p:nvSpPr>
        <p:spPr>
          <a:xfrm>
            <a:off x="857250" y="233680"/>
            <a:ext cx="62439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论文写作中的误区和遇到的问题</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 name="TextBox 24"/>
          <p:cNvSpPr txBox="1"/>
          <p:nvPr/>
        </p:nvSpPr>
        <p:spPr>
          <a:xfrm>
            <a:off x="10245090" y="4629785"/>
            <a:ext cx="2482215" cy="349250"/>
          </a:xfrm>
          <a:prstGeom prst="rect">
            <a:avLst/>
          </a:prstGeom>
          <a:noFill/>
        </p:spPr>
        <p:txBody>
          <a:bodyPr wrap="square" rtlCol="0">
            <a:spAutoFit/>
          </a:bodyPr>
          <a:p>
            <a:pPr>
              <a:lnSpc>
                <a:spcPct val="120000"/>
              </a:lnSpc>
            </a:pP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其他误区和错误</a:t>
            </a: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ppt_x</p:attrName>
                                        </p:attrNameLst>
                                      </p:cBhvr>
                                      <p:tavLst>
                                        <p:tav tm="0">
                                          <p:val>
                                            <p:strVal val="#ppt_x+#ppt_w*1.125000"/>
                                          </p:val>
                                        </p:tav>
                                        <p:tav tm="100000">
                                          <p:val>
                                            <p:strVal val="#ppt_x"/>
                                          </p:val>
                                        </p:tav>
                                      </p:tavLst>
                                    </p:anim>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073079" y="2366643"/>
            <a:ext cx="692092" cy="692092"/>
            <a:chOff x="6369311" y="2040370"/>
            <a:chExt cx="755703" cy="755703"/>
          </a:xfrm>
        </p:grpSpPr>
        <p:sp>
          <p:nvSpPr>
            <p:cNvPr id="8" name="Oval 7"/>
            <p:cNvSpPr/>
            <p:nvPr/>
          </p:nvSpPr>
          <p:spPr>
            <a:xfrm>
              <a:off x="6369311" y="2040370"/>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TextBox 11"/>
            <p:cNvSpPr txBox="1"/>
            <p:nvPr/>
          </p:nvSpPr>
          <p:spPr>
            <a:xfrm>
              <a:off x="6585608" y="2208373"/>
              <a:ext cx="323107" cy="421565"/>
            </a:xfrm>
            <a:prstGeom prst="rect">
              <a:avLst/>
            </a:prstGeom>
            <a:noFill/>
          </p:spPr>
          <p:txBody>
            <a:bodyPr wrap="none" rtlCol="0">
              <a:spAutoFit/>
            </a:bodyPr>
            <a:lstStyle/>
            <a:p>
              <a:pPr algn="just">
                <a:lnSpc>
                  <a:spcPct val="120000"/>
                </a:lnSpc>
              </a:pPr>
              <a:r>
                <a:rPr 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41" name="Group 40"/>
          <p:cNvGrpSpPr/>
          <p:nvPr/>
        </p:nvGrpSpPr>
        <p:grpSpPr>
          <a:xfrm>
            <a:off x="6073079" y="3238584"/>
            <a:ext cx="692092" cy="692092"/>
            <a:chOff x="6369311" y="2992454"/>
            <a:chExt cx="755703" cy="755703"/>
          </a:xfrm>
        </p:grpSpPr>
        <p:sp>
          <p:nvSpPr>
            <p:cNvPr id="9" name="Oval 8"/>
            <p:cNvSpPr/>
            <p:nvPr/>
          </p:nvSpPr>
          <p:spPr>
            <a:xfrm>
              <a:off x="6369311" y="2992454"/>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TextBox 12"/>
            <p:cNvSpPr txBox="1"/>
            <p:nvPr/>
          </p:nvSpPr>
          <p:spPr>
            <a:xfrm>
              <a:off x="6585608" y="3160455"/>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42" name="Group 41"/>
          <p:cNvGrpSpPr/>
          <p:nvPr/>
        </p:nvGrpSpPr>
        <p:grpSpPr>
          <a:xfrm>
            <a:off x="6073079" y="4110525"/>
            <a:ext cx="692092" cy="692092"/>
            <a:chOff x="6369310" y="3944537"/>
            <a:chExt cx="755703" cy="755703"/>
          </a:xfrm>
        </p:grpSpPr>
        <p:sp>
          <p:nvSpPr>
            <p:cNvPr id="11" name="Oval 10"/>
            <p:cNvSpPr/>
            <p:nvPr/>
          </p:nvSpPr>
          <p:spPr>
            <a:xfrm>
              <a:off x="6369310" y="394453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TextBox 13"/>
            <p:cNvSpPr txBox="1"/>
            <p:nvPr/>
          </p:nvSpPr>
          <p:spPr>
            <a:xfrm>
              <a:off x="6585607" y="4114593"/>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3</a:t>
              </a:r>
              <a:endPar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43" name="Group 42"/>
          <p:cNvGrpSpPr/>
          <p:nvPr/>
        </p:nvGrpSpPr>
        <p:grpSpPr>
          <a:xfrm>
            <a:off x="6073079" y="4986226"/>
            <a:ext cx="692092" cy="692092"/>
            <a:chOff x="6369311" y="4900725"/>
            <a:chExt cx="755703" cy="755703"/>
          </a:xfrm>
        </p:grpSpPr>
        <p:sp>
          <p:nvSpPr>
            <p:cNvPr id="10" name="Oval 9"/>
            <p:cNvSpPr/>
            <p:nvPr/>
          </p:nvSpPr>
          <p:spPr>
            <a:xfrm>
              <a:off x="6369311" y="4900725"/>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TextBox 14"/>
            <p:cNvSpPr txBox="1"/>
            <p:nvPr/>
          </p:nvSpPr>
          <p:spPr>
            <a:xfrm>
              <a:off x="6585608" y="5068728"/>
              <a:ext cx="323107" cy="421565"/>
            </a:xfrm>
            <a:prstGeom prst="rect">
              <a:avLst/>
            </a:prstGeom>
            <a:noFill/>
          </p:spPr>
          <p:txBody>
            <a:bodyPr wrap="none" rtlCol="0">
              <a:spAutoFit/>
            </a:bodyPr>
            <a:lstStyle/>
            <a:p>
              <a:pPr algn="just">
                <a:lnSpc>
                  <a:spcPct val="120000"/>
                </a:lnSpc>
              </a:pPr>
              <a:r>
                <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4</a:t>
              </a:r>
              <a:endParaRPr lang="en-US" sz="16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6967958" y="3246731"/>
            <a:ext cx="3045194" cy="3532017"/>
            <a:chOff x="7346437" y="3001349"/>
            <a:chExt cx="3325083" cy="3856651"/>
          </a:xfrm>
        </p:grpSpPr>
        <p:sp>
          <p:nvSpPr>
            <p:cNvPr id="6" name="Freeform 5"/>
            <p:cNvSpPr/>
            <p:nvPr/>
          </p:nvSpPr>
          <p:spPr>
            <a:xfrm rot="16200000">
              <a:off x="7080653" y="3267133"/>
              <a:ext cx="3856651" cy="3325083"/>
            </a:xfrm>
            <a:custGeom>
              <a:avLst/>
              <a:gdLst>
                <a:gd name="connsiteX0" fmla="*/ 4242316 w 4242316"/>
                <a:gd name="connsiteY0" fmla="*/ 562708 h 3657591"/>
                <a:gd name="connsiteX1" fmla="*/ 4117817 w 4242316"/>
                <a:gd name="connsiteY1" fmla="*/ 562708 h 3657591"/>
                <a:gd name="connsiteX2" fmla="*/ 4117817 w 4242316"/>
                <a:gd name="connsiteY2" fmla="*/ 3094883 h 3657591"/>
                <a:gd name="connsiteX3" fmla="*/ 3555109 w 4242316"/>
                <a:gd name="connsiteY3" fmla="*/ 3657591 h 3657591"/>
                <a:gd name="connsiteX4" fmla="*/ 0 w 4242316"/>
                <a:gd name="connsiteY4" fmla="*/ 3657591 h 3657591"/>
                <a:gd name="connsiteX5" fmla="*/ 0 w 4242316"/>
                <a:gd name="connsiteY5" fmla="*/ 3094883 h 3657591"/>
                <a:gd name="connsiteX6" fmla="*/ 3555109 w 4242316"/>
                <a:gd name="connsiteY6" fmla="*/ 3094883 h 3657591"/>
                <a:gd name="connsiteX7" fmla="*/ 3555109 w 4242316"/>
                <a:gd name="connsiteY7" fmla="*/ 562708 h 3657591"/>
                <a:gd name="connsiteX8" fmla="*/ 3430609 w 4242316"/>
                <a:gd name="connsiteY8" fmla="*/ 562708 h 3657591"/>
                <a:gd name="connsiteX9" fmla="*/ 3836463 w 4242316"/>
                <a:gd name="connsiteY9" fmla="*/ 0 h 365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316" h="3657591">
                  <a:moveTo>
                    <a:pt x="4242316" y="562708"/>
                  </a:moveTo>
                  <a:lnTo>
                    <a:pt x="4117817" y="562708"/>
                  </a:lnTo>
                  <a:lnTo>
                    <a:pt x="4117817" y="3094883"/>
                  </a:lnTo>
                  <a:lnTo>
                    <a:pt x="3555109" y="3657591"/>
                  </a:lnTo>
                  <a:lnTo>
                    <a:pt x="0" y="3657591"/>
                  </a:lnTo>
                  <a:lnTo>
                    <a:pt x="0" y="3094883"/>
                  </a:lnTo>
                  <a:lnTo>
                    <a:pt x="3555109" y="3094883"/>
                  </a:lnTo>
                  <a:lnTo>
                    <a:pt x="3555109" y="562708"/>
                  </a:lnTo>
                  <a:lnTo>
                    <a:pt x="3430609" y="562708"/>
                  </a:lnTo>
                  <a:lnTo>
                    <a:pt x="383646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Freeform 15"/>
            <p:cNvSpPr>
              <a:spLocks noEditPoints="1"/>
            </p:cNvSpPr>
            <p:nvPr/>
          </p:nvSpPr>
          <p:spPr bwMode="auto">
            <a:xfrm>
              <a:off x="8114763" y="3219375"/>
              <a:ext cx="352166" cy="301858"/>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8" name="Group 37"/>
          <p:cNvGrpSpPr/>
          <p:nvPr/>
        </p:nvGrpSpPr>
        <p:grpSpPr>
          <a:xfrm>
            <a:off x="6967954" y="4122762"/>
            <a:ext cx="2401021" cy="2655984"/>
            <a:chOff x="7346434" y="3957897"/>
            <a:chExt cx="2621703" cy="2900101"/>
          </a:xfrm>
        </p:grpSpPr>
        <p:sp>
          <p:nvSpPr>
            <p:cNvPr id="5" name="Freeform 4"/>
            <p:cNvSpPr/>
            <p:nvPr/>
          </p:nvSpPr>
          <p:spPr>
            <a:xfrm rot="16200000">
              <a:off x="7207235" y="4097096"/>
              <a:ext cx="2900101" cy="2621703"/>
            </a:xfrm>
            <a:custGeom>
              <a:avLst/>
              <a:gdLst>
                <a:gd name="connsiteX0" fmla="*/ 2496508 w 3190111"/>
                <a:gd name="connsiteY0" fmla="*/ 2321164 h 2883873"/>
                <a:gd name="connsiteX1" fmla="*/ 2496508 w 3190111"/>
                <a:gd name="connsiteY1" fmla="*/ 2883872 h 2883873"/>
                <a:gd name="connsiteX2" fmla="*/ 0 w 3190111"/>
                <a:gd name="connsiteY2" fmla="*/ 2883872 h 2883873"/>
                <a:gd name="connsiteX3" fmla="*/ 0 w 3190111"/>
                <a:gd name="connsiteY3" fmla="*/ 2321164 h 2883873"/>
                <a:gd name="connsiteX4" fmla="*/ 3190111 w 3190111"/>
                <a:gd name="connsiteY4" fmla="*/ 562708 h 2883873"/>
                <a:gd name="connsiteX5" fmla="*/ 3062414 w 3190111"/>
                <a:gd name="connsiteY5" fmla="*/ 562708 h 2883873"/>
                <a:gd name="connsiteX6" fmla="*/ 3062414 w 3190111"/>
                <a:gd name="connsiteY6" fmla="*/ 2321165 h 2883873"/>
                <a:gd name="connsiteX7" fmla="*/ 3065612 w 3190111"/>
                <a:gd name="connsiteY7" fmla="*/ 2321165 h 2883873"/>
                <a:gd name="connsiteX8" fmla="*/ 2499706 w 3190111"/>
                <a:gd name="connsiteY8" fmla="*/ 2883873 h 2883873"/>
                <a:gd name="connsiteX9" fmla="*/ 2499706 w 3190111"/>
                <a:gd name="connsiteY9" fmla="*/ 2321165 h 2883873"/>
                <a:gd name="connsiteX10" fmla="*/ 2499706 w 3190111"/>
                <a:gd name="connsiteY10" fmla="*/ 562708 h 2883873"/>
                <a:gd name="connsiteX11" fmla="*/ 2378404 w 3190111"/>
                <a:gd name="connsiteY11" fmla="*/ 562708 h 2883873"/>
                <a:gd name="connsiteX12" fmla="*/ 2784258 w 3190111"/>
                <a:gd name="connsiteY12" fmla="*/ 0 h 28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0111" h="2883873">
                  <a:moveTo>
                    <a:pt x="2496508" y="2321164"/>
                  </a:moveTo>
                  <a:lnTo>
                    <a:pt x="2496508" y="2883872"/>
                  </a:lnTo>
                  <a:lnTo>
                    <a:pt x="0" y="2883872"/>
                  </a:lnTo>
                  <a:lnTo>
                    <a:pt x="0" y="2321164"/>
                  </a:lnTo>
                  <a:close/>
                  <a:moveTo>
                    <a:pt x="3190111" y="562708"/>
                  </a:moveTo>
                  <a:lnTo>
                    <a:pt x="3062414" y="562708"/>
                  </a:lnTo>
                  <a:lnTo>
                    <a:pt x="3062414" y="2321165"/>
                  </a:lnTo>
                  <a:lnTo>
                    <a:pt x="3065612" y="2321165"/>
                  </a:lnTo>
                  <a:lnTo>
                    <a:pt x="2499706" y="2883873"/>
                  </a:lnTo>
                  <a:lnTo>
                    <a:pt x="2499706" y="2321165"/>
                  </a:lnTo>
                  <a:lnTo>
                    <a:pt x="2499706" y="562708"/>
                  </a:lnTo>
                  <a:lnTo>
                    <a:pt x="2378404" y="562708"/>
                  </a:lnTo>
                  <a:lnTo>
                    <a:pt x="278425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Freeform 16"/>
            <p:cNvSpPr>
              <a:spLocks noEditPoints="1"/>
            </p:cNvSpPr>
            <p:nvPr/>
          </p:nvSpPr>
          <p:spPr bwMode="auto">
            <a:xfrm>
              <a:off x="8101752" y="4176428"/>
              <a:ext cx="378190" cy="338289"/>
            </a:xfrm>
            <a:custGeom>
              <a:avLst/>
              <a:gdLst>
                <a:gd name="T0" fmla="*/ 36 w 101"/>
                <a:gd name="T1" fmla="*/ 77 h 90"/>
                <a:gd name="T2" fmla="*/ 39 w 101"/>
                <a:gd name="T3" fmla="*/ 80 h 90"/>
                <a:gd name="T4" fmla="*/ 42 w 101"/>
                <a:gd name="T5" fmla="*/ 80 h 90"/>
                <a:gd name="T6" fmla="*/ 44 w 101"/>
                <a:gd name="T7" fmla="*/ 79 h 90"/>
                <a:gd name="T8" fmla="*/ 46 w 101"/>
                <a:gd name="T9" fmla="*/ 75 h 90"/>
                <a:gd name="T10" fmla="*/ 46 w 101"/>
                <a:gd name="T11" fmla="*/ 75 h 90"/>
                <a:gd name="T12" fmla="*/ 46 w 101"/>
                <a:gd name="T13" fmla="*/ 47 h 90"/>
                <a:gd name="T14" fmla="*/ 30 w 101"/>
                <a:gd name="T15" fmla="*/ 52 h 90"/>
                <a:gd name="T16" fmla="*/ 0 w 101"/>
                <a:gd name="T17" fmla="*/ 52 h 90"/>
                <a:gd name="T18" fmla="*/ 44 w 101"/>
                <a:gd name="T19" fmla="*/ 6 h 90"/>
                <a:gd name="T20" fmla="*/ 46 w 101"/>
                <a:gd name="T21" fmla="*/ 0 h 90"/>
                <a:gd name="T22" fmla="*/ 55 w 101"/>
                <a:gd name="T23" fmla="*/ 0 h 90"/>
                <a:gd name="T24" fmla="*/ 57 w 101"/>
                <a:gd name="T25" fmla="*/ 6 h 90"/>
                <a:gd name="T26" fmla="*/ 101 w 101"/>
                <a:gd name="T27" fmla="*/ 52 h 90"/>
                <a:gd name="T28" fmla="*/ 72 w 101"/>
                <a:gd name="T29" fmla="*/ 52 h 90"/>
                <a:gd name="T30" fmla="*/ 56 w 101"/>
                <a:gd name="T31" fmla="*/ 47 h 90"/>
                <a:gd name="T32" fmla="*/ 56 w 101"/>
                <a:gd name="T33" fmla="*/ 75 h 90"/>
                <a:gd name="T34" fmla="*/ 56 w 101"/>
                <a:gd name="T35" fmla="*/ 75 h 90"/>
                <a:gd name="T36" fmla="*/ 50 w 101"/>
                <a:gd name="T37" fmla="*/ 88 h 90"/>
                <a:gd name="T38" fmla="*/ 43 w 101"/>
                <a:gd name="T39" fmla="*/ 90 h 90"/>
                <a:gd name="T40" fmla="*/ 36 w 101"/>
                <a:gd name="T41" fmla="*/ 89 h 90"/>
                <a:gd name="T42" fmla="*/ 26 w 101"/>
                <a:gd name="T43" fmla="*/ 79 h 90"/>
                <a:gd name="T44" fmla="*/ 36 w 101"/>
                <a:gd name="T45" fmla="*/ 77 h 90"/>
                <a:gd name="T46" fmla="*/ 72 w 101"/>
                <a:gd name="T47" fmla="*/ 43 h 90"/>
                <a:gd name="T48" fmla="*/ 80 w 101"/>
                <a:gd name="T49" fmla="*/ 41 h 90"/>
                <a:gd name="T50" fmla="*/ 57 w 101"/>
                <a:gd name="T51" fmla="*/ 13 h 90"/>
                <a:gd name="T52" fmla="*/ 72 w 101"/>
                <a:gd name="T53" fmla="*/ 43 h 90"/>
                <a:gd name="T54" fmla="*/ 10 w 101"/>
                <a:gd name="T55" fmla="*/ 40 h 90"/>
                <a:gd name="T56" fmla="*/ 20 w 101"/>
                <a:gd name="T57" fmla="*/ 39 h 90"/>
                <a:gd name="T58" fmla="*/ 33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6" y="77"/>
                  </a:moveTo>
                  <a:cubicBezTo>
                    <a:pt x="36" y="78"/>
                    <a:pt x="37" y="79"/>
                    <a:pt x="39" y="80"/>
                  </a:cubicBezTo>
                  <a:cubicBezTo>
                    <a:pt x="40" y="80"/>
                    <a:pt x="41" y="80"/>
                    <a:pt x="42" y="80"/>
                  </a:cubicBezTo>
                  <a:cubicBezTo>
                    <a:pt x="43" y="80"/>
                    <a:pt x="43" y="79"/>
                    <a:pt x="44" y="79"/>
                  </a:cubicBezTo>
                  <a:cubicBezTo>
                    <a:pt x="45" y="78"/>
                    <a:pt x="46" y="77"/>
                    <a:pt x="46" y="75"/>
                  </a:cubicBezTo>
                  <a:cubicBezTo>
                    <a:pt x="46" y="75"/>
                    <a:pt x="46" y="75"/>
                    <a:pt x="46" y="75"/>
                  </a:cubicBezTo>
                  <a:cubicBezTo>
                    <a:pt x="46" y="47"/>
                    <a:pt x="46" y="47"/>
                    <a:pt x="46" y="47"/>
                  </a:cubicBezTo>
                  <a:cubicBezTo>
                    <a:pt x="39" y="47"/>
                    <a:pt x="34" y="49"/>
                    <a:pt x="30" y="52"/>
                  </a:cubicBezTo>
                  <a:cubicBezTo>
                    <a:pt x="19" y="47"/>
                    <a:pt x="9" y="47"/>
                    <a:pt x="0" y="52"/>
                  </a:cubicBezTo>
                  <a:cubicBezTo>
                    <a:pt x="2" y="26"/>
                    <a:pt x="16" y="9"/>
                    <a:pt x="44" y="6"/>
                  </a:cubicBezTo>
                  <a:cubicBezTo>
                    <a:pt x="46" y="0"/>
                    <a:pt x="46" y="0"/>
                    <a:pt x="46" y="0"/>
                  </a:cubicBezTo>
                  <a:cubicBezTo>
                    <a:pt x="55" y="0"/>
                    <a:pt x="55" y="0"/>
                    <a:pt x="55" y="0"/>
                  </a:cubicBezTo>
                  <a:cubicBezTo>
                    <a:pt x="57" y="6"/>
                    <a:pt x="57" y="6"/>
                    <a:pt x="57" y="6"/>
                  </a:cubicBezTo>
                  <a:cubicBezTo>
                    <a:pt x="85" y="9"/>
                    <a:pt x="99" y="26"/>
                    <a:pt x="101" y="52"/>
                  </a:cubicBezTo>
                  <a:cubicBezTo>
                    <a:pt x="92" y="47"/>
                    <a:pt x="83" y="47"/>
                    <a:pt x="72" y="52"/>
                  </a:cubicBezTo>
                  <a:cubicBezTo>
                    <a:pt x="67" y="49"/>
                    <a:pt x="63" y="47"/>
                    <a:pt x="56" y="47"/>
                  </a:cubicBezTo>
                  <a:cubicBezTo>
                    <a:pt x="56" y="75"/>
                    <a:pt x="56" y="75"/>
                    <a:pt x="56" y="75"/>
                  </a:cubicBezTo>
                  <a:cubicBezTo>
                    <a:pt x="56" y="75"/>
                    <a:pt x="56" y="75"/>
                    <a:pt x="56" y="75"/>
                  </a:cubicBezTo>
                  <a:cubicBezTo>
                    <a:pt x="56" y="81"/>
                    <a:pt x="54" y="85"/>
                    <a:pt x="50" y="88"/>
                  </a:cubicBezTo>
                  <a:cubicBezTo>
                    <a:pt x="48" y="89"/>
                    <a:pt x="45" y="90"/>
                    <a:pt x="43" y="90"/>
                  </a:cubicBezTo>
                  <a:cubicBezTo>
                    <a:pt x="40" y="90"/>
                    <a:pt x="38" y="90"/>
                    <a:pt x="36" y="89"/>
                  </a:cubicBezTo>
                  <a:cubicBezTo>
                    <a:pt x="31" y="88"/>
                    <a:pt x="27" y="84"/>
                    <a:pt x="26" y="79"/>
                  </a:cubicBezTo>
                  <a:cubicBezTo>
                    <a:pt x="36" y="77"/>
                    <a:pt x="36" y="77"/>
                    <a:pt x="36" y="77"/>
                  </a:cubicBezTo>
                  <a:close/>
                  <a:moveTo>
                    <a:pt x="72" y="43"/>
                  </a:moveTo>
                  <a:cubicBezTo>
                    <a:pt x="75" y="42"/>
                    <a:pt x="77" y="41"/>
                    <a:pt x="80" y="41"/>
                  </a:cubicBezTo>
                  <a:cubicBezTo>
                    <a:pt x="78" y="23"/>
                    <a:pt x="69" y="16"/>
                    <a:pt x="57" y="13"/>
                  </a:cubicBezTo>
                  <a:cubicBezTo>
                    <a:pt x="67" y="20"/>
                    <a:pt x="73" y="29"/>
                    <a:pt x="72" y="43"/>
                  </a:cubicBezTo>
                  <a:close/>
                  <a:moveTo>
                    <a:pt x="10" y="40"/>
                  </a:moveTo>
                  <a:cubicBezTo>
                    <a:pt x="14" y="40"/>
                    <a:pt x="17" y="40"/>
                    <a:pt x="20" y="39"/>
                  </a:cubicBezTo>
                  <a:cubicBezTo>
                    <a:pt x="25" y="31"/>
                    <a:pt x="29" y="23"/>
                    <a:pt x="33" y="16"/>
                  </a:cubicBezTo>
                  <a:cubicBezTo>
                    <a:pt x="20" y="19"/>
                    <a:pt x="13" y="27"/>
                    <a:pt x="10" y="40"/>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6967957" y="2374789"/>
            <a:ext cx="3689367" cy="4403959"/>
            <a:chOff x="7346438" y="2049265"/>
            <a:chExt cx="4028463" cy="4808735"/>
          </a:xfrm>
        </p:grpSpPr>
        <p:sp>
          <p:nvSpPr>
            <p:cNvPr id="7" name="Freeform 6"/>
            <p:cNvSpPr/>
            <p:nvPr/>
          </p:nvSpPr>
          <p:spPr>
            <a:xfrm rot="16200000">
              <a:off x="6956302" y="2439401"/>
              <a:ext cx="4808735" cy="4028463"/>
            </a:xfrm>
            <a:custGeom>
              <a:avLst/>
              <a:gdLst>
                <a:gd name="connsiteX0" fmla="*/ 5289608 w 5289608"/>
                <a:gd name="connsiteY0" fmla="*/ 562708 h 4431309"/>
                <a:gd name="connsiteX1" fmla="*/ 5165108 w 5289608"/>
                <a:gd name="connsiteY1" fmla="*/ 562708 h 4431309"/>
                <a:gd name="connsiteX2" fmla="*/ 5165108 w 5289608"/>
                <a:gd name="connsiteY2" fmla="*/ 3868601 h 4431309"/>
                <a:gd name="connsiteX3" fmla="*/ 4602401 w 5289608"/>
                <a:gd name="connsiteY3" fmla="*/ 4431309 h 4431309"/>
                <a:gd name="connsiteX4" fmla="*/ 0 w 5289608"/>
                <a:gd name="connsiteY4" fmla="*/ 4431309 h 4431309"/>
                <a:gd name="connsiteX5" fmla="*/ 0 w 5289608"/>
                <a:gd name="connsiteY5" fmla="*/ 3868601 h 4431309"/>
                <a:gd name="connsiteX6" fmla="*/ 4602401 w 5289608"/>
                <a:gd name="connsiteY6" fmla="*/ 3868601 h 4431309"/>
                <a:gd name="connsiteX7" fmla="*/ 4602401 w 5289608"/>
                <a:gd name="connsiteY7" fmla="*/ 562708 h 4431309"/>
                <a:gd name="connsiteX8" fmla="*/ 4477901 w 5289608"/>
                <a:gd name="connsiteY8" fmla="*/ 562708 h 4431309"/>
                <a:gd name="connsiteX9" fmla="*/ 4883755 w 5289608"/>
                <a:gd name="connsiteY9" fmla="*/ 0 h 443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9608" h="4431309">
                  <a:moveTo>
                    <a:pt x="5289608" y="562708"/>
                  </a:moveTo>
                  <a:lnTo>
                    <a:pt x="5165108" y="562708"/>
                  </a:lnTo>
                  <a:lnTo>
                    <a:pt x="5165108" y="3868601"/>
                  </a:lnTo>
                  <a:lnTo>
                    <a:pt x="4602401" y="4431309"/>
                  </a:lnTo>
                  <a:lnTo>
                    <a:pt x="0" y="4431309"/>
                  </a:lnTo>
                  <a:lnTo>
                    <a:pt x="0" y="3868601"/>
                  </a:lnTo>
                  <a:lnTo>
                    <a:pt x="4602401" y="3868601"/>
                  </a:lnTo>
                  <a:lnTo>
                    <a:pt x="4602401" y="562708"/>
                  </a:lnTo>
                  <a:lnTo>
                    <a:pt x="4477901" y="562708"/>
                  </a:lnTo>
                  <a:lnTo>
                    <a:pt x="488375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17"/>
            <p:cNvSpPr>
              <a:spLocks noEditPoints="1"/>
            </p:cNvSpPr>
            <p:nvPr/>
          </p:nvSpPr>
          <p:spPr bwMode="auto">
            <a:xfrm>
              <a:off x="8120836" y="2231727"/>
              <a:ext cx="369515" cy="372985"/>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Group 38"/>
          <p:cNvGrpSpPr/>
          <p:nvPr/>
        </p:nvGrpSpPr>
        <p:grpSpPr>
          <a:xfrm>
            <a:off x="6967955" y="4994373"/>
            <a:ext cx="1756845" cy="1784373"/>
            <a:chOff x="7346434" y="4909620"/>
            <a:chExt cx="1918320" cy="1948378"/>
          </a:xfrm>
        </p:grpSpPr>
        <p:sp>
          <p:nvSpPr>
            <p:cNvPr id="4" name="Freeform 3"/>
            <p:cNvSpPr/>
            <p:nvPr/>
          </p:nvSpPr>
          <p:spPr>
            <a:xfrm rot="16200000">
              <a:off x="7331405" y="4924649"/>
              <a:ext cx="1948378" cy="1918320"/>
            </a:xfrm>
            <a:custGeom>
              <a:avLst/>
              <a:gdLst>
                <a:gd name="connsiteX0" fmla="*/ 2143216 w 2143216"/>
                <a:gd name="connsiteY0" fmla="*/ 562708 h 2110152"/>
                <a:gd name="connsiteX1" fmla="*/ 2018715 w 2143216"/>
                <a:gd name="connsiteY1" fmla="*/ 562708 h 2110152"/>
                <a:gd name="connsiteX2" fmla="*/ 2018715 w 2143216"/>
                <a:gd name="connsiteY2" fmla="*/ 1547444 h 2110152"/>
                <a:gd name="connsiteX3" fmla="*/ 1456007 w 2143216"/>
                <a:gd name="connsiteY3" fmla="*/ 2110152 h 2110152"/>
                <a:gd name="connsiteX4" fmla="*/ 1456007 w 2143216"/>
                <a:gd name="connsiteY4" fmla="*/ 2110151 h 2110152"/>
                <a:gd name="connsiteX5" fmla="*/ 0 w 2143216"/>
                <a:gd name="connsiteY5" fmla="*/ 2110151 h 2110152"/>
                <a:gd name="connsiteX6" fmla="*/ 0 w 2143216"/>
                <a:gd name="connsiteY6" fmla="*/ 1547443 h 2110152"/>
                <a:gd name="connsiteX7" fmla="*/ 1456007 w 2143216"/>
                <a:gd name="connsiteY7" fmla="*/ 1547443 h 2110152"/>
                <a:gd name="connsiteX8" fmla="*/ 1456007 w 2143216"/>
                <a:gd name="connsiteY8" fmla="*/ 562708 h 2110152"/>
                <a:gd name="connsiteX9" fmla="*/ 1331509 w 2143216"/>
                <a:gd name="connsiteY9" fmla="*/ 562708 h 2110152"/>
                <a:gd name="connsiteX10" fmla="*/ 1737363 w 2143216"/>
                <a:gd name="connsiteY10" fmla="*/ 0 h 21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16" h="2110152">
                  <a:moveTo>
                    <a:pt x="2143216" y="562708"/>
                  </a:moveTo>
                  <a:lnTo>
                    <a:pt x="2018715" y="562708"/>
                  </a:lnTo>
                  <a:lnTo>
                    <a:pt x="2018715" y="1547444"/>
                  </a:lnTo>
                  <a:lnTo>
                    <a:pt x="1456007" y="2110152"/>
                  </a:lnTo>
                  <a:lnTo>
                    <a:pt x="1456007" y="2110151"/>
                  </a:lnTo>
                  <a:lnTo>
                    <a:pt x="0" y="2110151"/>
                  </a:lnTo>
                  <a:lnTo>
                    <a:pt x="0" y="1547443"/>
                  </a:lnTo>
                  <a:lnTo>
                    <a:pt x="1456007" y="1547443"/>
                  </a:lnTo>
                  <a:lnTo>
                    <a:pt x="1456007" y="562708"/>
                  </a:lnTo>
                  <a:lnTo>
                    <a:pt x="1331509" y="562708"/>
                  </a:lnTo>
                  <a:lnTo>
                    <a:pt x="173736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18"/>
            <p:cNvSpPr>
              <a:spLocks noEditPoints="1"/>
            </p:cNvSpPr>
            <p:nvPr/>
          </p:nvSpPr>
          <p:spPr bwMode="auto">
            <a:xfrm>
              <a:off x="8091344" y="5076469"/>
              <a:ext cx="399007" cy="404213"/>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0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0" name="Group 19"/>
          <p:cNvGrpSpPr/>
          <p:nvPr/>
        </p:nvGrpSpPr>
        <p:grpSpPr>
          <a:xfrm>
            <a:off x="2294125" y="2541892"/>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3" name="Rectangle 22"/>
          <p:cNvSpPr/>
          <p:nvPr/>
        </p:nvSpPr>
        <p:spPr>
          <a:xfrm>
            <a:off x="2814293" y="2379944"/>
            <a:ext cx="3026728" cy="866140"/>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句子成分的问题：丢失冠词</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an</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the</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4" name="Group 23"/>
          <p:cNvGrpSpPr/>
          <p:nvPr/>
        </p:nvGrpSpPr>
        <p:grpSpPr>
          <a:xfrm>
            <a:off x="2294125" y="3501029"/>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7" name="Rectangle 26"/>
          <p:cNvSpPr/>
          <p:nvPr/>
        </p:nvSpPr>
        <p:spPr>
          <a:xfrm>
            <a:off x="2814293" y="3339079"/>
            <a:ext cx="3026728" cy="607695"/>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表达问题：中式英语、表达口语化，不正规</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8" name="Group 27"/>
          <p:cNvGrpSpPr/>
          <p:nvPr/>
        </p:nvGrpSpPr>
        <p:grpSpPr>
          <a:xfrm>
            <a:off x="2294125" y="4483521"/>
            <a:ext cx="419805" cy="315056"/>
            <a:chOff x="789999" y="2242985"/>
            <a:chExt cx="504229" cy="378415"/>
          </a:xfrm>
        </p:grpSpPr>
        <p:sp>
          <p:nvSpPr>
            <p:cNvPr id="29"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1" name="Rectangle 30"/>
          <p:cNvSpPr/>
          <p:nvPr/>
        </p:nvSpPr>
        <p:spPr>
          <a:xfrm>
            <a:off x="2814293" y="4321572"/>
            <a:ext cx="3026728" cy="607695"/>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句子结构：非正常断句方式，出现不完整的句子；</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2" name="Group 31"/>
          <p:cNvGrpSpPr/>
          <p:nvPr/>
        </p:nvGrpSpPr>
        <p:grpSpPr>
          <a:xfrm>
            <a:off x="2294125" y="5423436"/>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5" name="Rectangle 34"/>
          <p:cNvSpPr/>
          <p:nvPr/>
        </p:nvSpPr>
        <p:spPr>
          <a:xfrm>
            <a:off x="2814293" y="5261487"/>
            <a:ext cx="3026728" cy="607695"/>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格式太花哨，缺乏学术论文该有的严肃、精确的特点</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TextBox 8"/>
          <p:cNvSpPr txBox="1"/>
          <p:nvPr/>
        </p:nvSpPr>
        <p:spPr>
          <a:xfrm>
            <a:off x="857250" y="234315"/>
            <a:ext cx="834199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中国学者在论文的英文写作方面容易犯的错误</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animEffect transition="in" filter="fade">
                                      <p:cBhvr>
                                        <p:cTn id="33" dur="500"/>
                                        <p:tgtEl>
                                          <p:spTgt spid="43"/>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5500"/>
                            </p:stCondLst>
                            <p:childTnLst>
                              <p:par>
                                <p:cTn id="47" presetID="53" presetClass="entr" presetSubtype="16"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4" y="-3332"/>
            <a:ext cx="12858043" cy="4915801"/>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19" name="Rectangle 18"/>
          <p:cNvSpPr/>
          <p:nvPr/>
        </p:nvSpPr>
        <p:spPr>
          <a:xfrm>
            <a:off x="7178040" y="0"/>
            <a:ext cx="5329555" cy="491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7495540" y="725805"/>
            <a:ext cx="3757930" cy="553720"/>
          </a:xfrm>
          <a:prstGeom prst="rect">
            <a:avLst/>
          </a:prstGeom>
          <a:noFill/>
        </p:spPr>
        <p:txBody>
          <a:bodyPr wrap="square" lIns="0" tIns="0" rIns="0" bIns="0" rtlCol="0">
            <a:spAutoFit/>
          </a:bodyPr>
          <a:lstStyle/>
          <a:p>
            <a:r>
              <a:rPr lang="en-US" sz="3600" dirty="0">
                <a:solidFill>
                  <a:schemeClr val="bg1"/>
                </a:solidFill>
                <a:latin typeface="Arial" panose="020B0604020202090204" pitchFamily="34" charset="0"/>
                <a:ea typeface="微软雅黑" panose="020B0503020204020204" pitchFamily="34" charset="-122"/>
                <a:sym typeface="Arial" panose="020B0604020202090204" pitchFamily="34" charset="0"/>
              </a:rPr>
              <a:t>10/30</a:t>
            </a:r>
            <a:r>
              <a:rPr lang="zh-CN" altLang="en-US" sz="3600" dirty="0">
                <a:solidFill>
                  <a:schemeClr val="bg1"/>
                </a:solidFill>
                <a:latin typeface="Arial" panose="020B0604020202090204" pitchFamily="34" charset="0"/>
                <a:ea typeface="微软雅黑" panose="020B0503020204020204" pitchFamily="34" charset="-122"/>
                <a:sym typeface="Arial" panose="020B0604020202090204" pitchFamily="34" charset="0"/>
              </a:rPr>
              <a:t>检测方法</a:t>
            </a:r>
            <a:endParaRPr lang="zh-CN" altLang="en-US" sz="36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Rectangle 21"/>
          <p:cNvSpPr/>
          <p:nvPr/>
        </p:nvSpPr>
        <p:spPr>
          <a:xfrm>
            <a:off x="7384415" y="1737360"/>
            <a:ext cx="4831080" cy="2261870"/>
          </a:xfrm>
          <a:prstGeom prst="rect">
            <a:avLst/>
          </a:prstGeom>
        </p:spPr>
        <p:txBody>
          <a:bodyPr wrap="square" lIns="0" tIns="0" rIns="0" bIns="0">
            <a:spAutoFit/>
          </a:bodyPr>
          <a:lstStyle/>
          <a:p>
            <a:pPr>
              <a:lnSpc>
                <a:spcPct val="15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1. 站在读者的角度去思量文章应该怎么写  </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2. 有效办法：“10/30检验法”  </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	1. 对读者而言，在开始阅读论文后，能不能在</a:t>
            </a:r>
            <a:r>
              <a:rPr sz="1400" dirty="0">
                <a:solidFill>
                  <a:srgbClr val="FF0000"/>
                </a:solidFill>
                <a:latin typeface="Arial" panose="020B0604020202090204" pitchFamily="34" charset="0"/>
                <a:ea typeface="微软雅黑" panose="020B0503020204020204" pitchFamily="34" charset="-122"/>
                <a:sym typeface="Arial" panose="020B0604020202090204" pitchFamily="34" charset="0"/>
              </a:rPr>
              <a:t>10</a:t>
            </a:r>
            <a:r>
              <a:rPr lang="en-US" sz="1400" dirty="0">
                <a:solidFill>
                  <a:srgbClr val="FF0000"/>
                </a:solidFill>
                <a:latin typeface="Arial" panose="020B0604020202090204" pitchFamily="34" charset="0"/>
                <a:ea typeface="微软雅黑" panose="020B0503020204020204" pitchFamily="34" charset="-122"/>
                <a:sym typeface="Arial" panose="020B0604020202090204" pitchFamily="34" charset="0"/>
              </a:rPr>
              <a:t>	</a:t>
            </a:r>
            <a:r>
              <a:rPr sz="1400" dirty="0">
                <a:solidFill>
                  <a:srgbClr val="FF0000"/>
                </a:solidFill>
                <a:latin typeface="Arial" panose="020B0604020202090204" pitchFamily="34" charset="0"/>
                <a:ea typeface="微软雅黑" panose="020B0503020204020204" pitchFamily="34" charset="-122"/>
                <a:sym typeface="Arial" panose="020B0604020202090204" pitchFamily="34" charset="0"/>
              </a:rPr>
              <a:t>分钟内搞清你的研究问题和研究工作</a:t>
            </a: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的主要贡献;  </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	2. 能不能在</a:t>
            </a:r>
            <a:r>
              <a:rPr sz="1400" dirty="0">
                <a:solidFill>
                  <a:srgbClr val="FF0000"/>
                </a:solidFill>
                <a:latin typeface="Arial" panose="020B0604020202090204" pitchFamily="34" charset="0"/>
                <a:ea typeface="微软雅黑" panose="020B0503020204020204" pitchFamily="34" charset="-122"/>
                <a:sym typeface="Arial" panose="020B0604020202090204" pitchFamily="34" charset="0"/>
              </a:rPr>
              <a:t>30分钟内理解你的研究工作</a:t>
            </a: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，包括方</a:t>
            </a:r>
            <a:r>
              <a:rPr 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	</a:t>
            </a: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法和流程，并作出录用或是拒收的决定;  </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a:lnSpc>
                <a:spcPct val="15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3. </a:t>
            </a:r>
            <a:r>
              <a:rPr lang="zh-CN" sz="1400" dirty="0">
                <a:solidFill>
                  <a:schemeClr val="bg1"/>
                </a:solidFill>
                <a:latin typeface="Arial" panose="020B0604020202090204" pitchFamily="34" charset="0"/>
                <a:ea typeface="微软雅黑" panose="020B0503020204020204" pitchFamily="34" charset="-122"/>
                <a:sym typeface="Arial" panose="020B0604020202090204" pitchFamily="34" charset="0"/>
              </a:rPr>
              <a:t>再</a:t>
            </a: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提交论文给研究者阅读，看是否能通过10/30测试  </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5095240" cy="492125"/>
          </a:xfrm>
          <a:prstGeom prst="rect">
            <a:avLst/>
          </a:prstGeom>
          <a:noFill/>
        </p:spPr>
        <p:txBody>
          <a:bodyPr wrap="square" lIns="0" tIns="0" rIns="0" bIns="0" rtlCol="0" anchor="ctr">
            <a:spAutoFit/>
          </a:bodyPr>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论文检测方法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527"/>
            <a:ext cx="2807720" cy="215444"/>
          </a:xfrm>
          <a:prstGeom prst="rect">
            <a:avLst/>
          </a:prstGeom>
          <a:noFill/>
        </p:spPr>
        <p:txBody>
          <a:bodyPr wrap="square" lIns="0" tIns="0" rIns="0" bIns="0" rtlCol="0" anchor="ctr">
            <a:spAutoFit/>
          </a:bodyPr>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930" y="1461770"/>
            <a:ext cx="489585" cy="5547360"/>
          </a:xfrm>
          <a:prstGeom prst="round2SameRect">
            <a:avLst>
              <a:gd name="adj1" fmla="val 47341"/>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a:grpSpLocks noChangeAspect="1"/>
          </p:cNvGrpSpPr>
          <p:nvPr/>
        </p:nvGrpSpPr>
        <p:grpSpPr>
          <a:xfrm>
            <a:off x="5405443" y="4855921"/>
            <a:ext cx="2520000" cy="396240"/>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现有工作描述</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a:grpSpLocks noChangeAspect="1"/>
          </p:cNvGrpSpPr>
          <p:nvPr/>
        </p:nvGrpSpPr>
        <p:grpSpPr>
          <a:xfrm>
            <a:off x="5405443" y="5589981"/>
            <a:ext cx="2520000" cy="396240"/>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描述研究工作</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a:grpSpLocks noChangeAspect="1"/>
          </p:cNvGrpSpPr>
          <p:nvPr/>
        </p:nvGrpSpPr>
        <p:grpSpPr>
          <a:xfrm>
            <a:off x="5405443" y="6324041"/>
            <a:ext cx="2520000" cy="396240"/>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结论 </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680"/>
            <a:ext cx="6930390"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写作技巧和写作方法</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学术论文结构</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文本框 26"/>
          <p:cNvSpPr txBox="1"/>
          <p:nvPr/>
        </p:nvSpPr>
        <p:spPr>
          <a:xfrm>
            <a:off x="2752725" y="3375025"/>
            <a:ext cx="364490" cy="1198880"/>
          </a:xfrm>
          <a:prstGeom prst="rect">
            <a:avLst/>
          </a:prstGeom>
          <a:noFill/>
        </p:spPr>
        <p:txBody>
          <a:bodyPr wrap="square" rtlCol="0">
            <a:spAutoFit/>
          </a:bodyPr>
          <a:p>
            <a:r>
              <a:rPr lang="zh-CN" altLang="en-US">
                <a:solidFill>
                  <a:schemeClr val="bg2"/>
                </a:solidFill>
              </a:rPr>
              <a:t>机器学习</a:t>
            </a:r>
            <a:endParaRPr lang="zh-CN" altLang="en-US">
              <a:solidFill>
                <a:schemeClr val="bg2"/>
              </a:solidFill>
            </a:endParaRPr>
          </a:p>
        </p:txBody>
      </p:sp>
      <p:grpSp>
        <p:nvGrpSpPr>
          <p:cNvPr id="60" name="Group 34"/>
          <p:cNvGrpSpPr>
            <a:grpSpLocks noChangeAspect="1"/>
          </p:cNvGrpSpPr>
          <p:nvPr/>
        </p:nvGrpSpPr>
        <p:grpSpPr>
          <a:xfrm>
            <a:off x="5402268" y="2653355"/>
            <a:ext cx="2520000" cy="396626"/>
            <a:chOff x="5128064" y="3095119"/>
            <a:chExt cx="3273083" cy="515155"/>
          </a:xfrm>
        </p:grpSpPr>
        <p:sp>
          <p:nvSpPr>
            <p:cNvPr id="61"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标题</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3" name="Group 35"/>
          <p:cNvGrpSpPr>
            <a:grpSpLocks noChangeAspect="1"/>
          </p:cNvGrpSpPr>
          <p:nvPr/>
        </p:nvGrpSpPr>
        <p:grpSpPr>
          <a:xfrm>
            <a:off x="5405443" y="3387801"/>
            <a:ext cx="2520000" cy="396240"/>
            <a:chOff x="5128064" y="3934054"/>
            <a:chExt cx="3273083" cy="515155"/>
          </a:xfrm>
        </p:grpSpPr>
        <p:sp>
          <p:nvSpPr>
            <p:cNvPr id="64"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摘要 </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6" name="Group 36"/>
          <p:cNvGrpSpPr>
            <a:grpSpLocks noChangeAspect="1"/>
          </p:cNvGrpSpPr>
          <p:nvPr/>
        </p:nvGrpSpPr>
        <p:grpSpPr>
          <a:xfrm>
            <a:off x="5405443" y="4121861"/>
            <a:ext cx="2520000" cy="396240"/>
            <a:chOff x="5128064" y="4772988"/>
            <a:chExt cx="3273084" cy="515156"/>
          </a:xfrm>
        </p:grpSpPr>
        <p:sp>
          <p:nvSpPr>
            <p:cNvPr id="67"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引言</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3" name="Group 35"/>
          <p:cNvGrpSpPr>
            <a:grpSpLocks noChangeAspect="1"/>
          </p:cNvGrpSpPr>
          <p:nvPr/>
        </p:nvGrpSpPr>
        <p:grpSpPr>
          <a:xfrm>
            <a:off x="5402580" y="1788160"/>
            <a:ext cx="3242945" cy="509905"/>
            <a:chOff x="5128064" y="3934054"/>
            <a:chExt cx="3273083" cy="515155"/>
          </a:xfrm>
        </p:grpSpPr>
        <p:sp>
          <p:nvSpPr>
            <p:cNvPr id="94"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中心主题 </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5"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6" name="TextBox 20"/>
          <p:cNvSpPr txBox="1"/>
          <p:nvPr/>
        </p:nvSpPr>
        <p:spPr>
          <a:xfrm>
            <a:off x="8823960" y="1744345"/>
            <a:ext cx="4039870" cy="553720"/>
          </a:xfrm>
          <a:prstGeom prst="rect">
            <a:avLst/>
          </a:prstGeom>
          <a:noFill/>
        </p:spPr>
        <p:txBody>
          <a:bodyPr wrap="square" lIns="0" tIns="0" rIns="0" bIns="0" rtlCol="0">
            <a:spAutoFit/>
          </a:bodyPr>
          <a:p>
            <a:pPr eaLnBrk="1" latinLnBrk="0" hangingPunct="1">
              <a:lnSpc>
                <a:spcPct val="15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研究问题很重要；目前研究的不足之处；</a:t>
            </a: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a:t>
            </a: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我们提出的新的理论</a:t>
            </a: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方法</a:t>
            </a: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设计</a:t>
            </a: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过程；证明</a:t>
            </a:r>
            <a:r>
              <a:rPr lang="en-US" altLang="zh-CN"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表明了该方法优于目前的方法；</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7" name="TextBox 20"/>
          <p:cNvSpPr txBox="1"/>
          <p:nvPr/>
        </p:nvSpPr>
        <p:spPr>
          <a:xfrm>
            <a:off x="8277225" y="2741295"/>
            <a:ext cx="4058920" cy="220980"/>
          </a:xfrm>
          <a:prstGeom prst="rect">
            <a:avLst/>
          </a:prstGeom>
          <a:noFill/>
        </p:spPr>
        <p:txBody>
          <a:bodyPr wrap="square" lIns="0" tIns="0" rIns="0" bIns="0" rtlCol="0">
            <a:spAutoFit/>
          </a:bodyPr>
          <a:p>
            <a:pPr>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对论文工作的高层次概括，长度十几字到几十字不等；</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TextBox 22"/>
          <p:cNvSpPr txBox="1"/>
          <p:nvPr/>
        </p:nvSpPr>
        <p:spPr>
          <a:xfrm>
            <a:off x="8277519" y="3475611"/>
            <a:ext cx="4452620" cy="220980"/>
          </a:xfrm>
          <a:prstGeom prst="rect">
            <a:avLst/>
          </a:prstGeom>
          <a:noFill/>
        </p:spPr>
        <p:txBody>
          <a:bodyPr wrap="square" lIns="0" tIns="0" rIns="0" bIns="0" rtlCol="0">
            <a:spAutoFit/>
          </a:bodyPr>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高层面对完整的中心主题的总结，长度为几百字；</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9" name="TextBox 24"/>
          <p:cNvSpPr txBox="1"/>
          <p:nvPr/>
        </p:nvSpPr>
        <p:spPr>
          <a:xfrm>
            <a:off x="8277225" y="3987800"/>
            <a:ext cx="3830955" cy="663575"/>
          </a:xfrm>
          <a:prstGeom prst="rect">
            <a:avLst/>
          </a:prstGeom>
          <a:noFill/>
        </p:spPr>
        <p:txBody>
          <a:bodyPr wrap="square" lIns="0" tIns="0" rIns="0" bIns="0" rtlCol="0">
            <a:spAutoFit/>
          </a:bodyPr>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向读者重新阐述论文的中心主题；</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内容包括背景，为什么重要，目前的研究进展；</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长度通常为1—4页的篇幅，</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0" name="TextBox 30"/>
          <p:cNvSpPr txBox="1"/>
          <p:nvPr/>
        </p:nvSpPr>
        <p:spPr>
          <a:xfrm>
            <a:off x="8277519" y="4833241"/>
            <a:ext cx="4452620" cy="441960"/>
          </a:xfrm>
          <a:prstGeom prst="rect">
            <a:avLst/>
          </a:prstGeom>
          <a:noFill/>
        </p:spPr>
        <p:txBody>
          <a:bodyPr wrap="square" lIns="0" tIns="0" rIns="0" bIns="0" rtlCol="0">
            <a:spAutoFit/>
          </a:bodyPr>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描述自己的原创性工作（新理论、新方法、新过程），是对论文的中心论点进行详细论证；</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1" name="TextBox 30"/>
          <p:cNvSpPr txBox="1"/>
          <p:nvPr/>
        </p:nvSpPr>
        <p:spPr>
          <a:xfrm>
            <a:off x="8277519" y="5544441"/>
            <a:ext cx="4452620" cy="441960"/>
          </a:xfrm>
          <a:prstGeom prst="rect">
            <a:avLst/>
          </a:prstGeom>
          <a:noFill/>
        </p:spPr>
        <p:txBody>
          <a:bodyPr wrap="square" lIns="0" tIns="0" rIns="0" bIns="0" rtlCol="0">
            <a:spAutoFit/>
          </a:bodyPr>
          <a:p>
            <a:pPr algn="l">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描述自己的原创性工作（新理论、新方法、新过程），是对论文的中心论点进行详细论证；</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2" name="TextBox 28"/>
          <p:cNvSpPr txBox="1"/>
          <p:nvPr/>
        </p:nvSpPr>
        <p:spPr>
          <a:xfrm>
            <a:off x="8278154" y="6411852"/>
            <a:ext cx="4451985" cy="220980"/>
          </a:xfrm>
          <a:prstGeom prst="rect">
            <a:avLst/>
          </a:prstGeom>
          <a:noFill/>
        </p:spPr>
        <p:txBody>
          <a:bodyPr wrap="square" lIns="0" tIns="0" rIns="0" bIns="0" rtlCol="0">
            <a:spAutoFit/>
          </a:bodyPr>
          <a:p>
            <a:pPr>
              <a:lnSpc>
                <a:spcPct val="120000"/>
              </a:lnSpc>
            </a:pPr>
            <a:r>
              <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类似于摘要，但需要更加细致地说明研究工作的新隐形和影响力</a:t>
            </a:r>
            <a:endParaRPr lang="zh-CN" altLang="en-US" sz="12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3" name="图片 102"/>
          <p:cNvPicPr>
            <a:picLocks noChangeAspect="1"/>
          </p:cNvPicPr>
          <p:nvPr/>
        </p:nvPicPr>
        <p:blipFill>
          <a:blip r:embed="rId1"/>
          <a:srcRect l="616" t="-375" r="697" b="8422"/>
          <a:stretch>
            <a:fillRect/>
          </a:stretch>
        </p:blipFill>
        <p:spPr>
          <a:xfrm>
            <a:off x="1341120" y="3031490"/>
            <a:ext cx="3863975" cy="2024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checkerboard(across)">
                                      <p:cBhvr>
                                        <p:cTn id="7" dur="500"/>
                                        <p:tgtEl>
                                          <p:spTgt spid="10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8" presetClass="entr" presetSubtype="16"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diamond(in)">
                                      <p:cBhvr>
                                        <p:cTn id="19" dur="500"/>
                                        <p:tgtEl>
                                          <p:spTgt spid="9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8" presetClass="entr" presetSubtype="16"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diamond(in)">
                                      <p:cBhvr>
                                        <p:cTn id="27" dur="500"/>
                                        <p:tgtEl>
                                          <p:spTgt spid="9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childTnLst>
                          </p:cTn>
                        </p:par>
                        <p:par>
                          <p:cTn id="32" fill="hold">
                            <p:stCondLst>
                              <p:cond delay="3500"/>
                            </p:stCondLst>
                            <p:childTnLst>
                              <p:par>
                                <p:cTn id="33" presetID="8" presetClass="entr" presetSubtype="16" fill="hold" grpId="0"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diamond(in)">
                                      <p:cBhvr>
                                        <p:cTn id="35" dur="500"/>
                                        <p:tgtEl>
                                          <p:spTgt spid="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childTnLst>
                          </p:cTn>
                        </p:par>
                        <p:par>
                          <p:cTn id="40" fill="hold">
                            <p:stCondLst>
                              <p:cond delay="4500"/>
                            </p:stCondLst>
                            <p:childTnLst>
                              <p:par>
                                <p:cTn id="41" presetID="8" presetClass="entr" presetSubtype="16" fill="hold" grpId="0" nodeType="after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diamond(in)">
                                      <p:cBhvr>
                                        <p:cTn id="43" dur="500"/>
                                        <p:tgtEl>
                                          <p:spTgt spid="9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par>
                          <p:cTn id="48" fill="hold">
                            <p:stCondLst>
                              <p:cond delay="5500"/>
                            </p:stCondLst>
                            <p:childTnLst>
                              <p:par>
                                <p:cTn id="49" presetID="8" presetClass="entr" presetSubtype="16"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diamond(in)">
                                      <p:cBhvr>
                                        <p:cTn id="51" dur="500"/>
                                        <p:tgtEl>
                                          <p:spTgt spid="100"/>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childTnLst>
                          </p:cTn>
                        </p:par>
                        <p:par>
                          <p:cTn id="56" fill="hold">
                            <p:stCondLst>
                              <p:cond delay="6500"/>
                            </p:stCondLst>
                            <p:childTnLst>
                              <p:par>
                                <p:cTn id="57" presetID="8" presetClass="entr" presetSubtype="16" fill="hold" grpId="0" nodeType="after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diamond(in)">
                                      <p:cBhvr>
                                        <p:cTn id="59" dur="500"/>
                                        <p:tgtEl>
                                          <p:spTgt spid="101"/>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7500"/>
                            </p:stCondLst>
                            <p:childTnLst>
                              <p:par>
                                <p:cTn id="65" presetID="8" presetClass="entr" presetSubtype="16" fill="hold" grpId="1" nodeType="after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diamond(in)">
                                      <p:cBhvr>
                                        <p:cTn id="6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96" grpId="0"/>
      <p:bldP spid="97" grpId="0"/>
      <p:bldP spid="98" grpId="0"/>
      <p:bldP spid="99" grpId="0"/>
      <p:bldP spid="100" grpId="0"/>
      <p:bldP spid="101" grpId="0"/>
      <p:bldP spid="10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8"/>
          <p:cNvSpPr txBox="1"/>
          <p:nvPr/>
        </p:nvSpPr>
        <p:spPr>
          <a:xfrm>
            <a:off x="857250" y="233680"/>
            <a:ext cx="74644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自上而下的写作方法：金字塔式写作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 name="Shape 5166"/>
          <p:cNvSpPr/>
          <p:nvPr/>
        </p:nvSpPr>
        <p:spPr>
          <a:xfrm>
            <a:off x="2340635" y="2152666"/>
            <a:ext cx="1487369" cy="1317704"/>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accent1">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Shape 5167"/>
          <p:cNvSpPr/>
          <p:nvPr/>
        </p:nvSpPr>
        <p:spPr>
          <a:xfrm>
            <a:off x="1889571" y="2933885"/>
            <a:ext cx="2395107" cy="1371804"/>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accent2">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Shape 5168"/>
          <p:cNvSpPr/>
          <p:nvPr/>
        </p:nvSpPr>
        <p:spPr>
          <a:xfrm>
            <a:off x="1438511" y="3780963"/>
            <a:ext cx="3302845" cy="137179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accent3">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Shape 5169"/>
          <p:cNvSpPr/>
          <p:nvPr/>
        </p:nvSpPr>
        <p:spPr>
          <a:xfrm>
            <a:off x="976958" y="4628043"/>
            <a:ext cx="4210573" cy="1371791"/>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accent4">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48" name="组合 47"/>
          <p:cNvGrpSpPr/>
          <p:nvPr/>
        </p:nvGrpSpPr>
        <p:grpSpPr>
          <a:xfrm>
            <a:off x="2791698" y="1787619"/>
            <a:ext cx="1047559" cy="898079"/>
            <a:chOff x="2313735" y="1108481"/>
            <a:chExt cx="857881" cy="735467"/>
          </a:xfrm>
        </p:grpSpPr>
        <p:sp>
          <p:nvSpPr>
            <p:cNvPr id="53"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主题</a:t>
              </a:r>
              <a:endPar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5" name="组合 54"/>
          <p:cNvGrpSpPr/>
          <p:nvPr/>
        </p:nvGrpSpPr>
        <p:grpSpPr>
          <a:xfrm>
            <a:off x="2340635" y="2933887"/>
            <a:ext cx="1941237" cy="528018"/>
            <a:chOff x="1944344" y="2047198"/>
            <a:chExt cx="1589745" cy="432411"/>
          </a:xfrm>
        </p:grpSpPr>
        <p:sp>
          <p:nvSpPr>
            <p:cNvPr id="5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2"/>
            </a:solid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Shape 5177"/>
            <p:cNvSpPr/>
            <p:nvPr/>
          </p:nvSpPr>
          <p:spPr>
            <a:xfrm>
              <a:off x="2191740" y="2087244"/>
              <a:ext cx="1099552"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子问题</a:t>
              </a:r>
              <a:r>
                <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、子问题</a:t>
              </a:r>
              <a:r>
                <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8" name="组合 57"/>
          <p:cNvGrpSpPr/>
          <p:nvPr/>
        </p:nvGrpSpPr>
        <p:grpSpPr>
          <a:xfrm>
            <a:off x="1889574" y="3780962"/>
            <a:ext cx="2848974" cy="528019"/>
            <a:chOff x="1574955" y="2740898"/>
            <a:chExt cx="2333121" cy="432412"/>
          </a:xfrm>
        </p:grpSpPr>
        <p:sp>
          <p:nvSpPr>
            <p:cNvPr id="59"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12700" cap="flat">
              <a:noFill/>
              <a:miter lim="400000"/>
            </a:ln>
            <a:effectLst/>
          </p:spPr>
          <p:txBody>
            <a:bodyPr wrap="square" lIns="46524" tIns="46524" rIns="46524" bIns="46524" numCol="1" anchor="ctr">
              <a:noAutofit/>
            </a:bodyPr>
            <a:lstStyle/>
            <a:p>
              <a:pPr algn="ctr">
                <a:lnSpc>
                  <a:spcPct val="120000"/>
                </a:lnSpc>
              </a:pP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子问题</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1.1</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1.2</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；子问题</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2.1</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2.2</a:t>
              </a: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Shape 5178"/>
            <p:cNvSpPr/>
            <p:nvPr/>
          </p:nvSpPr>
          <p:spPr>
            <a:xfrm>
              <a:off x="1815028" y="2780945"/>
              <a:ext cx="1849246"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endPar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1" name="组合 60"/>
          <p:cNvGrpSpPr/>
          <p:nvPr/>
        </p:nvGrpSpPr>
        <p:grpSpPr>
          <a:xfrm>
            <a:off x="1438510" y="4628040"/>
            <a:ext cx="3756702" cy="528012"/>
            <a:chOff x="1205565" y="3434598"/>
            <a:chExt cx="3076490" cy="432407"/>
          </a:xfrm>
        </p:grpSpPr>
        <p:sp>
          <p:nvSpPr>
            <p:cNvPr id="62"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4"/>
            </a:solid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3"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子问题</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1.1.1</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1.1.2</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1.2.1</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1.2.2</a:t>
              </a: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4" name="组合 63"/>
          <p:cNvGrpSpPr/>
          <p:nvPr/>
        </p:nvGrpSpPr>
        <p:grpSpPr>
          <a:xfrm>
            <a:off x="976960" y="5463356"/>
            <a:ext cx="4664442" cy="528012"/>
            <a:chOff x="827585" y="4118665"/>
            <a:chExt cx="3819870" cy="432407"/>
          </a:xfrm>
          <a:solidFill>
            <a:schemeClr val="accent5"/>
          </a:solidFill>
        </p:grpSpPr>
        <p:sp>
          <p:nvSpPr>
            <p:cNvPr id="65"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grp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Shape 5180"/>
            <p:cNvSpPr/>
            <p:nvPr/>
          </p:nvSpPr>
          <p:spPr>
            <a:xfrm>
              <a:off x="1072475" y="4158709"/>
              <a:ext cx="3334354" cy="352318"/>
            </a:xfrm>
            <a:prstGeom prst="rect">
              <a:avLst/>
            </a:prstGeom>
            <a:grp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27" name="Round Same Side Corner Rectangle 67"/>
          <p:cNvSpPr/>
          <p:nvPr/>
        </p:nvSpPr>
        <p:spPr>
          <a:xfrm rot="10800000" flipH="1">
            <a:off x="7742835" y="1958332"/>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Round Same Side Corner Rectangle 67"/>
          <p:cNvSpPr/>
          <p:nvPr/>
        </p:nvSpPr>
        <p:spPr>
          <a:xfrm rot="10800000" flipH="1">
            <a:off x="7803795" y="4271637"/>
            <a:ext cx="60936" cy="627700"/>
          </a:xfrm>
          <a:prstGeom prst="round2SameRect">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135" name="Group 26"/>
          <p:cNvGrpSpPr/>
          <p:nvPr/>
        </p:nvGrpSpPr>
        <p:grpSpPr>
          <a:xfrm flipH="1">
            <a:off x="7803514" y="1958340"/>
            <a:ext cx="4147253" cy="1672590"/>
            <a:chOff x="8641556" y="2544052"/>
            <a:chExt cx="2980806" cy="1585996"/>
          </a:xfrm>
        </p:grpSpPr>
        <p:sp>
          <p:nvSpPr>
            <p:cNvPr id="136" name="TextBox 27"/>
            <p:cNvSpPr txBox="1"/>
            <p:nvPr/>
          </p:nvSpPr>
          <p:spPr>
            <a:xfrm>
              <a:off x="9274177" y="2544052"/>
              <a:ext cx="2308935" cy="366092"/>
            </a:xfrm>
            <a:prstGeom prst="rect">
              <a:avLst/>
            </a:prstGeom>
            <a:noFill/>
          </p:spPr>
          <p:txBody>
            <a:bodyPr wrap="square" rtlCol="0">
              <a:spAutoFit/>
            </a:bodyPr>
            <a:p>
              <a:pPr algn="l">
                <a:lnSpc>
                  <a:spcPct val="120000"/>
                </a:lnSpc>
              </a:pPr>
              <a:r>
                <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自上而下的论文写作方法的优点</a:t>
              </a:r>
              <a:endPar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7" name="Rectangle 28"/>
            <p:cNvSpPr/>
            <p:nvPr/>
          </p:nvSpPr>
          <p:spPr>
            <a:xfrm>
              <a:off x="8641556" y="2818019"/>
              <a:ext cx="2980806" cy="1312029"/>
            </a:xfrm>
            <a:prstGeom prst="rect">
              <a:avLst/>
            </a:prstGeom>
          </p:spPr>
          <p:txBody>
            <a:bodyPr wrap="square">
              <a:spAutoFit/>
            </a:bodyPr>
            <a:p>
              <a:pPr lvl="0" indent="0" algn="just" eaLnBrk="1" latinLnBrk="0" hangingPunct="1">
                <a:lnSpc>
                  <a:spcPct val="15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开始撰写论文，学生和导师就已经明确中心论点；</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采用</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棋盘法</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将大问题分解成小问题，能够在短时间内发现一楼的问题和方法并补救；</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能够帮助统一学术论文的术语和符号；</a:t>
              </a: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a:t>
              </a:r>
              <a:endPar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8" name="Group 26"/>
          <p:cNvGrpSpPr/>
          <p:nvPr/>
        </p:nvGrpSpPr>
        <p:grpSpPr>
          <a:xfrm flipH="1">
            <a:off x="7864474" y="4166235"/>
            <a:ext cx="4147253" cy="1026161"/>
            <a:chOff x="8641556" y="2544052"/>
            <a:chExt cx="2980806" cy="973034"/>
          </a:xfrm>
        </p:grpSpPr>
        <p:sp>
          <p:nvSpPr>
            <p:cNvPr id="139" name="TextBox 27"/>
            <p:cNvSpPr txBox="1"/>
            <p:nvPr/>
          </p:nvSpPr>
          <p:spPr>
            <a:xfrm>
              <a:off x="9274177" y="2544052"/>
              <a:ext cx="2308935" cy="366092"/>
            </a:xfrm>
            <a:prstGeom prst="rect">
              <a:avLst/>
            </a:prstGeom>
            <a:noFill/>
          </p:spPr>
          <p:txBody>
            <a:bodyPr wrap="square" rtlCol="0">
              <a:spAutoFit/>
            </a:bodyPr>
            <a:p>
              <a:pPr algn="l">
                <a:lnSpc>
                  <a:spcPct val="120000"/>
                </a:lnSpc>
              </a:pPr>
              <a:r>
                <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自上而下的论文写作方法的缺点</a:t>
              </a:r>
              <a:endPar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Rectangle 28"/>
            <p:cNvSpPr/>
            <p:nvPr/>
          </p:nvSpPr>
          <p:spPr>
            <a:xfrm>
              <a:off x="8641556" y="2818019"/>
              <a:ext cx="2980806" cy="699067"/>
            </a:xfrm>
            <a:prstGeom prst="rect">
              <a:avLst/>
            </a:prstGeom>
          </p:spPr>
          <p:txBody>
            <a:bodyPr wrap="square">
              <a:spAutoFit/>
            </a:bodyPr>
            <a:p>
              <a:pPr lvl="0" indent="0" algn="just"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需要在开始撰写论文时正确分解出所有涉及的小问题和相应的解决办法；</a:t>
              </a:r>
              <a:endPar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right)">
                                      <p:cBhvr>
                                        <p:cTn id="19" dur="500"/>
                                        <p:tgtEl>
                                          <p:spTgt spid="3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right)">
                                      <p:cBhvr>
                                        <p:cTn id="27" dur="500"/>
                                        <p:tgtEl>
                                          <p:spTgt spid="4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left)">
                                      <p:cBhvr>
                                        <p:cTn id="39" dur="500"/>
                                        <p:tgtEl>
                                          <p:spTgt spid="64"/>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wipe(up)">
                                      <p:cBhvr>
                                        <p:cTn id="43" dur="500"/>
                                        <p:tgtEl>
                                          <p:spTgt spid="127"/>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up)">
                                      <p:cBhvr>
                                        <p:cTn id="47" dur="500"/>
                                        <p:tgtEl>
                                          <p:spTgt spid="1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500"/>
                                        <p:tgtEl>
                                          <p:spTgt spid="13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4" grpId="0" bldLvl="0" animBg="1"/>
      <p:bldP spid="46" grpId="0" bldLvl="0" animBg="1"/>
      <p:bldP spid="47" grpId="0" bldLvl="0" animBg="1"/>
      <p:bldP spid="127" grpId="0" bldLvl="0" animBg="1"/>
      <p:bldP spid="13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1"/>
            </p:custDataLst>
          </p:nvPr>
        </p:nvSpPr>
        <p:spPr bwMode="auto">
          <a:xfrm>
            <a:off x="5351785" y="1816126"/>
            <a:ext cx="1529979" cy="783537"/>
          </a:xfrm>
          <a:prstGeom prst="homePlate">
            <a:avLst/>
          </a:prstGeom>
          <a:solidFill>
            <a:schemeClr val="accent1"/>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01</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grpSp>
        <p:nvGrpSpPr>
          <p:cNvPr id="2" name="组合 1"/>
          <p:cNvGrpSpPr/>
          <p:nvPr/>
        </p:nvGrpSpPr>
        <p:grpSpPr>
          <a:xfrm>
            <a:off x="4760784" y="1759202"/>
            <a:ext cx="899058" cy="897384"/>
            <a:chOff x="5478334" y="1759202"/>
            <a:chExt cx="899058" cy="897384"/>
          </a:xfrm>
        </p:grpSpPr>
        <p:sp>
          <p:nvSpPr>
            <p:cNvPr id="4" name="MH_Other_1"/>
            <p:cNvSpPr/>
            <p:nvPr>
              <p:custDataLst>
                <p:tags r:id="rId2"/>
              </p:custDataLst>
            </p:nvPr>
          </p:nvSpPr>
          <p:spPr bwMode="auto">
            <a:xfrm>
              <a:off x="5478334" y="1759202"/>
              <a:ext cx="899058" cy="897384"/>
            </a:xfrm>
            <a:prstGeom prst="ellipse">
              <a:avLst/>
            </a:prstGeom>
            <a:solidFill>
              <a:srgbClr val="FFFFFF"/>
            </a:solidFill>
            <a:ln w="25400">
              <a:solidFill>
                <a:schemeClr val="accent1"/>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5" name="MH_Other_2"/>
            <p:cNvSpPr>
              <a:spLocks noEditPoints="1"/>
            </p:cNvSpPr>
            <p:nvPr>
              <p:custDataLst>
                <p:tags r:id="rId3"/>
              </p:custDataLst>
            </p:nvPr>
          </p:nvSpPr>
          <p:spPr bwMode="auto">
            <a:xfrm>
              <a:off x="5702680" y="1953412"/>
              <a:ext cx="450366" cy="508964"/>
            </a:xfrm>
            <a:custGeom>
              <a:avLst/>
              <a:gdLst>
                <a:gd name="T0" fmla="*/ 0 w 14953"/>
                <a:gd name="T1" fmla="*/ 0 h 16970"/>
                <a:gd name="T2" fmla="*/ 1361 w 14953"/>
                <a:gd name="T3" fmla="*/ 15274 h 16970"/>
                <a:gd name="T4" fmla="*/ 7472 w 14953"/>
                <a:gd name="T5" fmla="*/ 16970 h 16970"/>
                <a:gd name="T6" fmla="*/ 13590 w 14953"/>
                <a:gd name="T7" fmla="*/ 15274 h 16970"/>
                <a:gd name="T8" fmla="*/ 14953 w 14953"/>
                <a:gd name="T9" fmla="*/ 0 h 16970"/>
                <a:gd name="T10" fmla="*/ 0 w 14953"/>
                <a:gd name="T11" fmla="*/ 0 h 16970"/>
                <a:gd name="T12" fmla="*/ 12000 w 14953"/>
                <a:gd name="T13" fmla="*/ 4996 h 16970"/>
                <a:gd name="T14" fmla="*/ 11996 w 14953"/>
                <a:gd name="T15" fmla="*/ 4996 h 16970"/>
                <a:gd name="T16" fmla="*/ 4831 w 14953"/>
                <a:gd name="T17" fmla="*/ 4996 h 16970"/>
                <a:gd name="T18" fmla="*/ 5004 w 14953"/>
                <a:gd name="T19" fmla="*/ 6914 h 16970"/>
                <a:gd name="T20" fmla="*/ 11830 w 14953"/>
                <a:gd name="T21" fmla="*/ 6914 h 16970"/>
                <a:gd name="T22" fmla="*/ 11315 w 14953"/>
                <a:gd name="T23" fmla="*/ 12664 h 16970"/>
                <a:gd name="T24" fmla="*/ 7474 w 14953"/>
                <a:gd name="T25" fmla="*/ 13729 h 16970"/>
                <a:gd name="T26" fmla="*/ 3636 w 14953"/>
                <a:gd name="T27" fmla="*/ 12664 h 16970"/>
                <a:gd name="T28" fmla="*/ 3369 w 14953"/>
                <a:gd name="T29" fmla="*/ 9657 h 16970"/>
                <a:gd name="T30" fmla="*/ 5249 w 14953"/>
                <a:gd name="T31" fmla="*/ 9657 h 16970"/>
                <a:gd name="T32" fmla="*/ 5389 w 14953"/>
                <a:gd name="T33" fmla="*/ 11218 h 16970"/>
                <a:gd name="T34" fmla="*/ 7474 w 14953"/>
                <a:gd name="T35" fmla="*/ 11780 h 16970"/>
                <a:gd name="T36" fmla="*/ 9565 w 14953"/>
                <a:gd name="T37" fmla="*/ 11216 h 16970"/>
                <a:gd name="T38" fmla="*/ 9782 w 14953"/>
                <a:gd name="T39" fmla="*/ 8787 h 16970"/>
                <a:gd name="T40" fmla="*/ 3291 w 14953"/>
                <a:gd name="T41" fmla="*/ 8787 h 16970"/>
                <a:gd name="T42" fmla="*/ 2786 w 14953"/>
                <a:gd name="T43" fmla="*/ 3123 h 16970"/>
                <a:gd name="T44" fmla="*/ 12168 w 14953"/>
                <a:gd name="T45" fmla="*/ 3123 h 16970"/>
                <a:gd name="T46" fmla="*/ 12000 w 14953"/>
                <a:gd name="T47" fmla="*/ 4996 h 16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53" h="16970">
                  <a:moveTo>
                    <a:pt x="0" y="0"/>
                  </a:moveTo>
                  <a:lnTo>
                    <a:pt x="1361" y="15274"/>
                  </a:lnTo>
                  <a:lnTo>
                    <a:pt x="7472" y="16970"/>
                  </a:lnTo>
                  <a:lnTo>
                    <a:pt x="13590" y="15274"/>
                  </a:lnTo>
                  <a:lnTo>
                    <a:pt x="14953" y="0"/>
                  </a:lnTo>
                  <a:lnTo>
                    <a:pt x="0" y="0"/>
                  </a:lnTo>
                  <a:close/>
                  <a:moveTo>
                    <a:pt x="12000" y="4996"/>
                  </a:moveTo>
                  <a:lnTo>
                    <a:pt x="11996" y="4996"/>
                  </a:lnTo>
                  <a:lnTo>
                    <a:pt x="4831" y="4996"/>
                  </a:lnTo>
                  <a:lnTo>
                    <a:pt x="5004" y="6914"/>
                  </a:lnTo>
                  <a:lnTo>
                    <a:pt x="11830" y="6914"/>
                  </a:lnTo>
                  <a:lnTo>
                    <a:pt x="11315" y="12664"/>
                  </a:lnTo>
                  <a:lnTo>
                    <a:pt x="7474" y="13729"/>
                  </a:lnTo>
                  <a:lnTo>
                    <a:pt x="3636" y="12664"/>
                  </a:lnTo>
                  <a:lnTo>
                    <a:pt x="3369" y="9657"/>
                  </a:lnTo>
                  <a:lnTo>
                    <a:pt x="5249" y="9657"/>
                  </a:lnTo>
                  <a:lnTo>
                    <a:pt x="5389" y="11218"/>
                  </a:lnTo>
                  <a:lnTo>
                    <a:pt x="7474" y="11780"/>
                  </a:lnTo>
                  <a:lnTo>
                    <a:pt x="9565" y="11216"/>
                  </a:lnTo>
                  <a:lnTo>
                    <a:pt x="9782" y="8787"/>
                  </a:lnTo>
                  <a:lnTo>
                    <a:pt x="3291" y="8787"/>
                  </a:lnTo>
                  <a:lnTo>
                    <a:pt x="2786" y="3123"/>
                  </a:lnTo>
                  <a:lnTo>
                    <a:pt x="12168" y="3123"/>
                  </a:lnTo>
                  <a:lnTo>
                    <a:pt x="12000" y="4996"/>
                  </a:lnTo>
                  <a:close/>
                </a:path>
              </a:pathLst>
            </a:custGeom>
            <a:solidFill>
              <a:schemeClr val="accent1"/>
            </a:solidFill>
            <a:ln>
              <a:noFill/>
            </a:ln>
            <a:effectLst/>
          </p:spPr>
          <p:txBody>
            <a:bodyPr/>
            <a:lstStyle/>
            <a:p>
              <a:pPr defTabSz="963930">
                <a:defRPr/>
              </a:pPr>
              <a:endParaRPr lang="en-US" sz="2000" kern="0">
                <a:solidFill>
                  <a:srgbClr val="000000"/>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6" name="MH_Text_1"/>
          <p:cNvSpPr/>
          <p:nvPr>
            <p:custDataLst>
              <p:tags r:id="rId4"/>
            </p:custDataLst>
          </p:nvPr>
        </p:nvSpPr>
        <p:spPr>
          <a:xfrm>
            <a:off x="7216775" y="1854200"/>
            <a:ext cx="3381375" cy="707390"/>
          </a:xfrm>
          <a:prstGeom prst="rect">
            <a:avLst/>
          </a:prstGeom>
        </p:spPr>
        <p:txBody>
          <a:bodyPr wrap="square" lIns="0" tIns="0" rIns="0" bIns="0" anchor="ctr">
            <a:spAutoFit/>
          </a:bodyPr>
          <a:lstStyle/>
          <a:p>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神经风格迁移</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400" cap="all" dirty="0">
                <a:solidFill>
                  <a:schemeClr val="bg1">
                    <a:lumMod val="65000"/>
                  </a:schemeClr>
                </a:solidFill>
                <a:uFillTx/>
                <a:latin typeface="Arial" panose="020B0604020202090204" pitchFamily="34" charset="0"/>
                <a:ea typeface="微软雅黑" panose="020B0503020204020204" pitchFamily="34" charset="-122"/>
                <a:sym typeface="Arial" panose="020B0604020202090204" pitchFamily="34" charset="0"/>
              </a:rPr>
              <a:t>Thesis writing</a:t>
            </a:r>
            <a:endParaRPr lang="en-US" altLang="zh-CN" sz="1400" cap="all" dirty="0">
              <a:solidFill>
                <a:schemeClr val="bg1">
                  <a:lumMod val="65000"/>
                </a:scheme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7" name="MH_SubTitle_2"/>
          <p:cNvSpPr/>
          <p:nvPr>
            <p:custDataLst>
              <p:tags r:id="rId5"/>
            </p:custDataLst>
          </p:nvPr>
        </p:nvSpPr>
        <p:spPr bwMode="auto">
          <a:xfrm>
            <a:off x="5351785" y="2854145"/>
            <a:ext cx="1529979" cy="783537"/>
          </a:xfrm>
          <a:prstGeom prst="homePlate">
            <a:avLst/>
          </a:prstGeom>
          <a:solidFill>
            <a:schemeClr val="accent2"/>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02</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sp>
        <p:nvSpPr>
          <p:cNvPr id="11" name="MH_Text_2"/>
          <p:cNvSpPr/>
          <p:nvPr>
            <p:custDataLst>
              <p:tags r:id="rId6"/>
            </p:custDataLst>
          </p:nvPr>
        </p:nvSpPr>
        <p:spPr>
          <a:xfrm>
            <a:off x="7216768" y="2892218"/>
            <a:ext cx="2706070" cy="707390"/>
          </a:xfrm>
          <a:prstGeom prst="rect">
            <a:avLst/>
          </a:prstGeom>
        </p:spPr>
        <p:txBody>
          <a:bodyPr wrap="square" lIns="0" tIns="0" rIns="0" bIns="0" anchor="ctr">
            <a:spAutoFit/>
          </a:bodyPr>
          <a:lstStyle/>
          <a:p>
            <a:pPr lvl="0"/>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卷积神经网络</a:t>
            </a:r>
            <a:endPar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DEEP LEARNING</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 name="MH_SubTitle_3"/>
          <p:cNvSpPr/>
          <p:nvPr>
            <p:custDataLst>
              <p:tags r:id="rId7"/>
            </p:custDataLst>
          </p:nvPr>
        </p:nvSpPr>
        <p:spPr bwMode="auto">
          <a:xfrm>
            <a:off x="5351785" y="3897185"/>
            <a:ext cx="1529979" cy="785212"/>
          </a:xfrm>
          <a:prstGeom prst="homePlate">
            <a:avLst/>
          </a:prstGeom>
          <a:solidFill>
            <a:schemeClr val="accent3"/>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03</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sp>
        <p:nvSpPr>
          <p:cNvPr id="16" name="MH_Text_3"/>
          <p:cNvSpPr/>
          <p:nvPr>
            <p:custDataLst>
              <p:tags r:id="rId8"/>
            </p:custDataLst>
          </p:nvPr>
        </p:nvSpPr>
        <p:spPr>
          <a:xfrm>
            <a:off x="7216775" y="3936365"/>
            <a:ext cx="3287395" cy="707390"/>
          </a:xfrm>
          <a:prstGeom prst="rect">
            <a:avLst/>
          </a:prstGeom>
        </p:spPr>
        <p:txBody>
          <a:bodyPr wrap="square" lIns="0" tIns="0" rIns="0" bIns="0" anchor="ctr">
            <a:spAutoFit/>
          </a:bodyPr>
          <a:lstStyle/>
          <a:p>
            <a:pPr lvl="0"/>
            <a:r>
              <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VGG</a:t>
            </a:r>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神经网络</a:t>
            </a:r>
            <a:endPar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TENSORFLOW LEARNING</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7" name="MH_SubTitle_4"/>
          <p:cNvSpPr/>
          <p:nvPr>
            <p:custDataLst>
              <p:tags r:id="rId9"/>
            </p:custDataLst>
          </p:nvPr>
        </p:nvSpPr>
        <p:spPr bwMode="auto">
          <a:xfrm>
            <a:off x="5351785" y="4940229"/>
            <a:ext cx="1529979" cy="785211"/>
          </a:xfrm>
          <a:prstGeom prst="homePlate">
            <a:avLst/>
          </a:prstGeom>
          <a:solidFill>
            <a:schemeClr val="accent4"/>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04</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sp>
        <p:nvSpPr>
          <p:cNvPr id="19" name="MH_Text_4"/>
          <p:cNvSpPr/>
          <p:nvPr>
            <p:custDataLst>
              <p:tags r:id="rId10"/>
            </p:custDataLst>
          </p:nvPr>
        </p:nvSpPr>
        <p:spPr>
          <a:xfrm>
            <a:off x="7216775" y="4979035"/>
            <a:ext cx="5452745" cy="707390"/>
          </a:xfrm>
          <a:prstGeom prst="rect">
            <a:avLst/>
          </a:prstGeom>
        </p:spPr>
        <p:txBody>
          <a:bodyPr wrap="square" lIns="0" tIns="0" rIns="0" bIns="0" anchor="ctr">
            <a:spAutoFit/>
          </a:bodyPr>
          <a:lstStyle/>
          <a:p>
            <a:pPr lvl="0"/>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神经风格迁移</a:t>
            </a:r>
            <a:r>
              <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实例</a:t>
            </a:r>
            <a:endPar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SUMMARY</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4" name="组合 13"/>
          <p:cNvGrpSpPr/>
          <p:nvPr/>
        </p:nvGrpSpPr>
        <p:grpSpPr>
          <a:xfrm>
            <a:off x="4760784" y="4883305"/>
            <a:ext cx="899058" cy="899058"/>
            <a:chOff x="5478334" y="4883305"/>
            <a:chExt cx="899058" cy="899058"/>
          </a:xfrm>
        </p:grpSpPr>
        <p:sp>
          <p:nvSpPr>
            <p:cNvPr id="18" name="MH_Other_5"/>
            <p:cNvSpPr/>
            <p:nvPr>
              <p:custDataLst>
                <p:tags r:id="rId11"/>
              </p:custDataLst>
            </p:nvPr>
          </p:nvSpPr>
          <p:spPr bwMode="auto">
            <a:xfrm>
              <a:off x="5478334" y="4883305"/>
              <a:ext cx="899058" cy="899058"/>
            </a:xfrm>
            <a:prstGeom prst="ellipse">
              <a:avLst/>
            </a:prstGeom>
            <a:solidFill>
              <a:srgbClr val="FFFFFF"/>
            </a:solidFill>
            <a:ln w="25400">
              <a:solidFill>
                <a:schemeClr val="accent4"/>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solidFill>
                  <a:schemeClr val="accent4"/>
                </a:soli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15376" name="MH_Other_6"/>
            <p:cNvSpPr/>
            <p:nvPr>
              <p:custDataLst>
                <p:tags r:id="rId12"/>
              </p:custDataLst>
            </p:nvPr>
          </p:nvSpPr>
          <p:spPr bwMode="auto">
            <a:xfrm>
              <a:off x="5639897" y="5050728"/>
              <a:ext cx="575933" cy="564213"/>
            </a:xfrm>
            <a:custGeom>
              <a:avLst/>
              <a:gdLst>
                <a:gd name="T0" fmla="*/ 2147483646 w 99"/>
                <a:gd name="T1" fmla="*/ 2147483646 h 97"/>
                <a:gd name="T2" fmla="*/ 2147483646 w 99"/>
                <a:gd name="T3" fmla="*/ 2147483646 h 97"/>
                <a:gd name="T4" fmla="*/ 2147483646 w 99"/>
                <a:gd name="T5" fmla="*/ 2147483646 h 97"/>
                <a:gd name="T6" fmla="*/ 2147483646 w 99"/>
                <a:gd name="T7" fmla="*/ 2147483646 h 97"/>
                <a:gd name="T8" fmla="*/ 2147483646 w 99"/>
                <a:gd name="T9" fmla="*/ 2147483646 h 97"/>
                <a:gd name="T10" fmla="*/ 2147483646 w 99"/>
                <a:gd name="T11" fmla="*/ 2147483646 h 97"/>
                <a:gd name="T12" fmla="*/ 2147483646 w 99"/>
                <a:gd name="T13" fmla="*/ 2147483646 h 97"/>
                <a:gd name="T14" fmla="*/ 2147483646 w 99"/>
                <a:gd name="T15" fmla="*/ 2147483646 h 97"/>
                <a:gd name="T16" fmla="*/ 2147483646 w 99"/>
                <a:gd name="T17" fmla="*/ 2147483646 h 97"/>
                <a:gd name="T18" fmla="*/ 2147483646 w 99"/>
                <a:gd name="T19" fmla="*/ 2147483646 h 97"/>
                <a:gd name="T20" fmla="*/ 2147483646 w 99"/>
                <a:gd name="T21" fmla="*/ 2147483646 h 97"/>
                <a:gd name="T22" fmla="*/ 2147483646 w 99"/>
                <a:gd name="T23" fmla="*/ 2147483646 h 97"/>
                <a:gd name="T24" fmla="*/ 2147483646 w 99"/>
                <a:gd name="T25" fmla="*/ 2147483646 h 97"/>
                <a:gd name="T26" fmla="*/ 2147483646 w 99"/>
                <a:gd name="T27" fmla="*/ 2147483646 h 97"/>
                <a:gd name="T28" fmla="*/ 2147483646 w 99"/>
                <a:gd name="T29" fmla="*/ 2147483646 h 97"/>
                <a:gd name="T30" fmla="*/ 0 w 99"/>
                <a:gd name="T31" fmla="*/ 2147483646 h 97"/>
                <a:gd name="T32" fmla="*/ 2147483646 w 99"/>
                <a:gd name="T33" fmla="*/ 2147483646 h 97"/>
                <a:gd name="T34" fmla="*/ 2147483646 w 99"/>
                <a:gd name="T35" fmla="*/ 2147483646 h 97"/>
                <a:gd name="T36" fmla="*/ 2147483646 w 99"/>
                <a:gd name="T37" fmla="*/ 0 h 97"/>
                <a:gd name="T38" fmla="*/ 2147483646 w 99"/>
                <a:gd name="T39" fmla="*/ 2147483646 h 97"/>
                <a:gd name="T40" fmla="*/ 2147483646 w 99"/>
                <a:gd name="T41" fmla="*/ 2147483646 h 97"/>
                <a:gd name="T42" fmla="*/ 2147483646 w 99"/>
                <a:gd name="T43" fmla="*/ 2147483646 h 97"/>
                <a:gd name="T44" fmla="*/ 2147483646 w 99"/>
                <a:gd name="T45" fmla="*/ 2147483646 h 97"/>
                <a:gd name="T46" fmla="*/ 2147483646 w 99"/>
                <a:gd name="T47" fmla="*/ 2147483646 h 97"/>
                <a:gd name="T48" fmla="*/ 2147483646 w 99"/>
                <a:gd name="T49" fmla="*/ 2147483646 h 97"/>
                <a:gd name="T50" fmla="*/ 2147483646 w 99"/>
                <a:gd name="T51" fmla="*/ 2147483646 h 97"/>
                <a:gd name="T52" fmla="*/ 2147483646 w 99"/>
                <a:gd name="T53" fmla="*/ 2147483646 h 97"/>
                <a:gd name="T54" fmla="*/ 2147483646 w 99"/>
                <a:gd name="T55" fmla="*/ 2147483646 h 97"/>
                <a:gd name="T56" fmla="*/ 2147483646 w 99"/>
                <a:gd name="T57" fmla="*/ 2147483646 h 97"/>
                <a:gd name="T58" fmla="*/ 2147483646 w 99"/>
                <a:gd name="T59" fmla="*/ 2147483646 h 97"/>
                <a:gd name="T60" fmla="*/ 2147483646 w 99"/>
                <a:gd name="T61" fmla="*/ 2147483646 h 97"/>
                <a:gd name="T62" fmla="*/ 2147483646 w 99"/>
                <a:gd name="T63" fmla="*/ 2147483646 h 97"/>
                <a:gd name="T64" fmla="*/ 2147483646 w 99"/>
                <a:gd name="T65" fmla="*/ 2147483646 h 97"/>
                <a:gd name="T66" fmla="*/ 2147483646 w 99"/>
                <a:gd name="T67" fmla="*/ 2147483646 h 97"/>
                <a:gd name="T68" fmla="*/ 2147483646 w 99"/>
                <a:gd name="T69" fmla="*/ 2147483646 h 97"/>
                <a:gd name="T70" fmla="*/ 2147483646 w 99"/>
                <a:gd name="T71" fmla="*/ 2147483646 h 97"/>
                <a:gd name="T72" fmla="*/ 2147483646 w 99"/>
                <a:gd name="T73" fmla="*/ 2147483646 h 97"/>
                <a:gd name="T74" fmla="*/ 2147483646 w 99"/>
                <a:gd name="T75" fmla="*/ 2147483646 h 97"/>
                <a:gd name="T76" fmla="*/ 2147483646 w 99"/>
                <a:gd name="T77" fmla="*/ 2147483646 h 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4"/>
            </a:solidFill>
            <a:ln>
              <a:noFill/>
            </a:ln>
            <a:effectLst/>
          </p:spPr>
          <p:txBody>
            <a:bodyPr anchor="ctr"/>
            <a:lstStyle/>
            <a:p>
              <a:pPr>
                <a:defRPr/>
              </a:pPr>
              <a:endParaRPr lang="zh-CN" altLang="en-US" sz="2000">
                <a:latin typeface="Arial" panose="020B0604020202090204" pitchFamily="34" charset="0"/>
                <a:ea typeface="微软雅黑" panose="020B0503020204020204" pitchFamily="34" charset="-122"/>
                <a:sym typeface="Arial" panose="020B0604020202090204" pitchFamily="34" charset="0"/>
              </a:endParaRPr>
            </a:p>
          </p:txBody>
        </p:sp>
      </p:grpSp>
      <p:grpSp>
        <p:nvGrpSpPr>
          <p:cNvPr id="10" name="组合 9"/>
          <p:cNvGrpSpPr/>
          <p:nvPr/>
        </p:nvGrpSpPr>
        <p:grpSpPr>
          <a:xfrm>
            <a:off x="4760784" y="3840262"/>
            <a:ext cx="899058" cy="899059"/>
            <a:chOff x="5478334" y="3840262"/>
            <a:chExt cx="899058" cy="899059"/>
          </a:xfrm>
        </p:grpSpPr>
        <p:sp>
          <p:nvSpPr>
            <p:cNvPr id="13" name="MH_Other_4"/>
            <p:cNvSpPr/>
            <p:nvPr>
              <p:custDataLst>
                <p:tags r:id="rId13"/>
              </p:custDataLst>
            </p:nvPr>
          </p:nvSpPr>
          <p:spPr bwMode="auto">
            <a:xfrm>
              <a:off x="5478334" y="3840262"/>
              <a:ext cx="899058" cy="899059"/>
            </a:xfrm>
            <a:prstGeom prst="ellipse">
              <a:avLst/>
            </a:prstGeom>
            <a:solidFill>
              <a:srgbClr val="FFFFFF"/>
            </a:solidFill>
            <a:ln w="25400">
              <a:solidFill>
                <a:schemeClr val="accent3"/>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22" name="MH_Other_7"/>
            <p:cNvSpPr>
              <a:spLocks noChangeAspect="1"/>
            </p:cNvSpPr>
            <p:nvPr>
              <p:custDataLst>
                <p:tags r:id="rId14"/>
              </p:custDataLst>
            </p:nvPr>
          </p:nvSpPr>
          <p:spPr bwMode="auto">
            <a:xfrm>
              <a:off x="5691798" y="4061259"/>
              <a:ext cx="472131" cy="457064"/>
            </a:xfrm>
            <a:custGeom>
              <a:avLst/>
              <a:gdLst>
                <a:gd name="T0" fmla="*/ 2147483646 w 5926"/>
                <a:gd name="T1" fmla="*/ 2147483646 h 5735"/>
                <a:gd name="T2" fmla="*/ 2147483646 w 5926"/>
                <a:gd name="T3" fmla="*/ 2147483646 h 5735"/>
                <a:gd name="T4" fmla="*/ 2147483646 w 5926"/>
                <a:gd name="T5" fmla="*/ 0 h 5735"/>
                <a:gd name="T6" fmla="*/ 2147483646 w 5926"/>
                <a:gd name="T7" fmla="*/ 2147483646 h 5735"/>
                <a:gd name="T8" fmla="*/ 2147483646 w 5926"/>
                <a:gd name="T9" fmla="*/ 2147483646 h 5735"/>
                <a:gd name="T10" fmla="*/ 2147483646 w 5926"/>
                <a:gd name="T11" fmla="*/ 2147483646 h 5735"/>
                <a:gd name="T12" fmla="*/ 0 w 5926"/>
                <a:gd name="T13" fmla="*/ 2147483646 h 5735"/>
                <a:gd name="T14" fmla="*/ 2147483646 w 5926"/>
                <a:gd name="T15" fmla="*/ 2147483646 h 5735"/>
                <a:gd name="T16" fmla="*/ 2147483646 w 5926"/>
                <a:gd name="T17" fmla="*/ 2147483646 h 5735"/>
                <a:gd name="T18" fmla="*/ 2147483646 w 5926"/>
                <a:gd name="T19" fmla="*/ 2147483646 h 5735"/>
                <a:gd name="T20" fmla="*/ 2147483646 w 5926"/>
                <a:gd name="T21" fmla="*/ 2147483646 h 5735"/>
                <a:gd name="T22" fmla="*/ 2147483646 w 5926"/>
                <a:gd name="T23" fmla="*/ 2147483646 h 5735"/>
                <a:gd name="T24" fmla="*/ 2147483646 w 5926"/>
                <a:gd name="T25" fmla="*/ 2147483646 h 5735"/>
                <a:gd name="T26" fmla="*/ 2147483646 w 5926"/>
                <a:gd name="T27" fmla="*/ 2147483646 h 5735"/>
                <a:gd name="T28" fmla="*/ 2147483646 w 5926"/>
                <a:gd name="T29" fmla="*/ 2147483646 h 5735"/>
                <a:gd name="T30" fmla="*/ 2147483646 w 5926"/>
                <a:gd name="T31" fmla="*/ 2147483646 h 5735"/>
                <a:gd name="T32" fmla="*/ 2147483646 w 5926"/>
                <a:gd name="T33" fmla="*/ 2147483646 h 5735"/>
                <a:gd name="T34" fmla="*/ 2147483646 w 5926"/>
                <a:gd name="T35" fmla="*/ 2147483646 h 5735"/>
                <a:gd name="T36" fmla="*/ 2147483646 w 5926"/>
                <a:gd name="T37" fmla="*/ 2147483646 h 5735"/>
                <a:gd name="T38" fmla="*/ 2147483646 w 5926"/>
                <a:gd name="T39" fmla="*/ 2147483646 h 5735"/>
                <a:gd name="T40" fmla="*/ 2147483646 w 5926"/>
                <a:gd name="T41" fmla="*/ 2147483646 h 5735"/>
                <a:gd name="T42" fmla="*/ 2147483646 w 5926"/>
                <a:gd name="T43" fmla="*/ 2147483646 h 5735"/>
                <a:gd name="T44" fmla="*/ 2147483646 w 5926"/>
                <a:gd name="T45" fmla="*/ 2147483646 h 5735"/>
                <a:gd name="T46" fmla="*/ 2147483646 w 5926"/>
                <a:gd name="T47" fmla="*/ 2147483646 h 5735"/>
                <a:gd name="T48" fmla="*/ 2147483646 w 5926"/>
                <a:gd name="T49" fmla="*/ 2147483646 h 5735"/>
                <a:gd name="T50" fmla="*/ 2147483646 w 5926"/>
                <a:gd name="T51" fmla="*/ 2147483646 h 5735"/>
                <a:gd name="T52" fmla="*/ 2147483646 w 5926"/>
                <a:gd name="T53" fmla="*/ 2147483646 h 5735"/>
                <a:gd name="T54" fmla="*/ 2147483646 w 5926"/>
                <a:gd name="T55" fmla="*/ 2147483646 h 5735"/>
                <a:gd name="T56" fmla="*/ 2147483646 w 5926"/>
                <a:gd name="T57" fmla="*/ 2147483646 h 5735"/>
                <a:gd name="T58" fmla="*/ 2147483646 w 5926"/>
                <a:gd name="T59" fmla="*/ 2147483646 h 5735"/>
                <a:gd name="T60" fmla="*/ 2147483646 w 5926"/>
                <a:gd name="T61" fmla="*/ 2147483646 h 5735"/>
                <a:gd name="T62" fmla="*/ 2147483646 w 5926"/>
                <a:gd name="T63" fmla="*/ 2147483646 h 5735"/>
                <a:gd name="T64" fmla="*/ 2147483646 w 5926"/>
                <a:gd name="T65" fmla="*/ 2147483646 h 5735"/>
                <a:gd name="T66" fmla="*/ 2147483646 w 5926"/>
                <a:gd name="T67" fmla="*/ 2147483646 h 5735"/>
                <a:gd name="T68" fmla="*/ 2147483646 w 5926"/>
                <a:gd name="T69" fmla="*/ 2147483646 h 5735"/>
                <a:gd name="T70" fmla="*/ 2147483646 w 5926"/>
                <a:gd name="T71" fmla="*/ 2147483646 h 5735"/>
                <a:gd name="T72" fmla="*/ 2147483646 w 5926"/>
                <a:gd name="T73" fmla="*/ 2147483646 h 5735"/>
                <a:gd name="T74" fmla="*/ 2147483646 w 5926"/>
                <a:gd name="T75" fmla="*/ 2147483646 h 5735"/>
                <a:gd name="T76" fmla="*/ 2147483646 w 5926"/>
                <a:gd name="T77" fmla="*/ 2147483646 h 5735"/>
                <a:gd name="T78" fmla="*/ 2147483646 w 5926"/>
                <a:gd name="T79" fmla="*/ 2147483646 h 5735"/>
                <a:gd name="T80" fmla="*/ 2147483646 w 5926"/>
                <a:gd name="T81" fmla="*/ 2147483646 h 5735"/>
                <a:gd name="T82" fmla="*/ 2147483646 w 5926"/>
                <a:gd name="T83" fmla="*/ 2147483646 h 5735"/>
                <a:gd name="T84" fmla="*/ 2147483646 w 5926"/>
                <a:gd name="T85" fmla="*/ 2147483646 h 5735"/>
                <a:gd name="T86" fmla="*/ 2147483646 w 5926"/>
                <a:gd name="T87" fmla="*/ 2147483646 h 5735"/>
                <a:gd name="T88" fmla="*/ 2147483646 w 5926"/>
                <a:gd name="T89" fmla="*/ 2147483646 h 5735"/>
                <a:gd name="T90" fmla="*/ 2147483646 w 5926"/>
                <a:gd name="T91" fmla="*/ 2147483646 h 5735"/>
                <a:gd name="T92" fmla="*/ 2147483646 w 5926"/>
                <a:gd name="T93" fmla="*/ 2147483646 h 5735"/>
                <a:gd name="T94" fmla="*/ 2147483646 w 5926"/>
                <a:gd name="T95" fmla="*/ 2147483646 h 5735"/>
                <a:gd name="T96" fmla="*/ 2147483646 w 5926"/>
                <a:gd name="T97" fmla="*/ 2147483646 h 5735"/>
                <a:gd name="T98" fmla="*/ 2147483646 w 5926"/>
                <a:gd name="T99" fmla="*/ 2147483646 h 5735"/>
                <a:gd name="T100" fmla="*/ 2147483646 w 5926"/>
                <a:gd name="T101" fmla="*/ 2147483646 h 57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6" h="5735">
                  <a:moveTo>
                    <a:pt x="0" y="5408"/>
                  </a:moveTo>
                  <a:lnTo>
                    <a:pt x="407" y="5408"/>
                  </a:lnTo>
                  <a:lnTo>
                    <a:pt x="407" y="1609"/>
                  </a:lnTo>
                  <a:lnTo>
                    <a:pt x="407" y="1495"/>
                  </a:lnTo>
                  <a:lnTo>
                    <a:pt x="520" y="1464"/>
                  </a:lnTo>
                  <a:lnTo>
                    <a:pt x="2110" y="1038"/>
                  </a:lnTo>
                  <a:lnTo>
                    <a:pt x="2300" y="987"/>
                  </a:lnTo>
                  <a:lnTo>
                    <a:pt x="3099" y="1516"/>
                  </a:lnTo>
                  <a:lnTo>
                    <a:pt x="3099" y="5408"/>
                  </a:lnTo>
                  <a:lnTo>
                    <a:pt x="3235" y="5408"/>
                  </a:lnTo>
                  <a:lnTo>
                    <a:pt x="3235" y="622"/>
                  </a:lnTo>
                  <a:lnTo>
                    <a:pt x="3235" y="506"/>
                  </a:lnTo>
                  <a:lnTo>
                    <a:pt x="3347" y="477"/>
                  </a:lnTo>
                  <a:lnTo>
                    <a:pt x="4938" y="50"/>
                  </a:lnTo>
                  <a:lnTo>
                    <a:pt x="5128" y="0"/>
                  </a:lnTo>
                  <a:lnTo>
                    <a:pt x="5926" y="524"/>
                  </a:lnTo>
                  <a:lnTo>
                    <a:pt x="5926" y="5713"/>
                  </a:lnTo>
                  <a:lnTo>
                    <a:pt x="5128" y="5713"/>
                  </a:lnTo>
                  <a:lnTo>
                    <a:pt x="4825" y="5713"/>
                  </a:lnTo>
                  <a:lnTo>
                    <a:pt x="4825" y="392"/>
                  </a:lnTo>
                  <a:lnTo>
                    <a:pt x="3536" y="738"/>
                  </a:lnTo>
                  <a:lnTo>
                    <a:pt x="3536" y="5434"/>
                  </a:lnTo>
                  <a:lnTo>
                    <a:pt x="3790" y="5434"/>
                  </a:lnTo>
                  <a:lnTo>
                    <a:pt x="3790" y="5735"/>
                  </a:lnTo>
                  <a:lnTo>
                    <a:pt x="2149" y="5735"/>
                  </a:lnTo>
                  <a:lnTo>
                    <a:pt x="1998" y="5735"/>
                  </a:lnTo>
                  <a:lnTo>
                    <a:pt x="1998" y="5583"/>
                  </a:lnTo>
                  <a:lnTo>
                    <a:pt x="1998" y="1379"/>
                  </a:lnTo>
                  <a:lnTo>
                    <a:pt x="709" y="1725"/>
                  </a:lnTo>
                  <a:lnTo>
                    <a:pt x="709" y="5559"/>
                  </a:lnTo>
                  <a:lnTo>
                    <a:pt x="709" y="5710"/>
                  </a:lnTo>
                  <a:lnTo>
                    <a:pt x="557" y="5710"/>
                  </a:lnTo>
                  <a:lnTo>
                    <a:pt x="0" y="5710"/>
                  </a:lnTo>
                  <a:lnTo>
                    <a:pt x="0" y="5408"/>
                  </a:lnTo>
                  <a:close/>
                  <a:moveTo>
                    <a:pt x="3760" y="3302"/>
                  </a:moveTo>
                  <a:lnTo>
                    <a:pt x="3760" y="3302"/>
                  </a:lnTo>
                  <a:lnTo>
                    <a:pt x="3760" y="3886"/>
                  </a:lnTo>
                  <a:lnTo>
                    <a:pt x="3920" y="3886"/>
                  </a:lnTo>
                  <a:lnTo>
                    <a:pt x="4084" y="3886"/>
                  </a:lnTo>
                  <a:lnTo>
                    <a:pt x="4084" y="3287"/>
                  </a:lnTo>
                  <a:lnTo>
                    <a:pt x="3920" y="3295"/>
                  </a:lnTo>
                  <a:lnTo>
                    <a:pt x="3760" y="3302"/>
                  </a:lnTo>
                  <a:close/>
                  <a:moveTo>
                    <a:pt x="4271" y="819"/>
                  </a:moveTo>
                  <a:lnTo>
                    <a:pt x="4271" y="819"/>
                  </a:lnTo>
                  <a:lnTo>
                    <a:pt x="4271" y="1426"/>
                  </a:lnTo>
                  <a:lnTo>
                    <a:pt x="4444" y="1394"/>
                  </a:lnTo>
                  <a:lnTo>
                    <a:pt x="4622" y="1361"/>
                  </a:lnTo>
                  <a:lnTo>
                    <a:pt x="4622" y="736"/>
                  </a:lnTo>
                  <a:lnTo>
                    <a:pt x="4444" y="778"/>
                  </a:lnTo>
                  <a:lnTo>
                    <a:pt x="4271" y="819"/>
                  </a:lnTo>
                  <a:close/>
                  <a:moveTo>
                    <a:pt x="3760" y="938"/>
                  </a:moveTo>
                  <a:lnTo>
                    <a:pt x="3760" y="938"/>
                  </a:lnTo>
                  <a:lnTo>
                    <a:pt x="3760" y="1522"/>
                  </a:lnTo>
                  <a:lnTo>
                    <a:pt x="3920" y="1492"/>
                  </a:lnTo>
                  <a:lnTo>
                    <a:pt x="4084" y="1461"/>
                  </a:lnTo>
                  <a:lnTo>
                    <a:pt x="4084" y="863"/>
                  </a:lnTo>
                  <a:lnTo>
                    <a:pt x="3920" y="901"/>
                  </a:lnTo>
                  <a:lnTo>
                    <a:pt x="3760" y="938"/>
                  </a:lnTo>
                  <a:close/>
                  <a:moveTo>
                    <a:pt x="4271" y="1640"/>
                  </a:moveTo>
                  <a:lnTo>
                    <a:pt x="4271" y="1640"/>
                  </a:lnTo>
                  <a:lnTo>
                    <a:pt x="4271" y="2245"/>
                  </a:lnTo>
                  <a:lnTo>
                    <a:pt x="4444" y="2224"/>
                  </a:lnTo>
                  <a:lnTo>
                    <a:pt x="4622" y="2202"/>
                  </a:lnTo>
                  <a:lnTo>
                    <a:pt x="4622" y="1580"/>
                  </a:lnTo>
                  <a:lnTo>
                    <a:pt x="4444" y="1609"/>
                  </a:lnTo>
                  <a:lnTo>
                    <a:pt x="4271" y="1640"/>
                  </a:lnTo>
                  <a:close/>
                  <a:moveTo>
                    <a:pt x="3760" y="1727"/>
                  </a:moveTo>
                  <a:lnTo>
                    <a:pt x="3760" y="1727"/>
                  </a:lnTo>
                  <a:lnTo>
                    <a:pt x="3760" y="2310"/>
                  </a:lnTo>
                  <a:lnTo>
                    <a:pt x="3920" y="2290"/>
                  </a:lnTo>
                  <a:lnTo>
                    <a:pt x="4084" y="2269"/>
                  </a:lnTo>
                  <a:lnTo>
                    <a:pt x="4084" y="1670"/>
                  </a:lnTo>
                  <a:lnTo>
                    <a:pt x="3920" y="1699"/>
                  </a:lnTo>
                  <a:lnTo>
                    <a:pt x="3760" y="1727"/>
                  </a:lnTo>
                  <a:close/>
                  <a:moveTo>
                    <a:pt x="4271" y="2459"/>
                  </a:moveTo>
                  <a:lnTo>
                    <a:pt x="4271" y="2459"/>
                  </a:lnTo>
                  <a:lnTo>
                    <a:pt x="4271" y="3066"/>
                  </a:lnTo>
                  <a:lnTo>
                    <a:pt x="4444" y="3055"/>
                  </a:lnTo>
                  <a:lnTo>
                    <a:pt x="4622" y="3044"/>
                  </a:lnTo>
                  <a:lnTo>
                    <a:pt x="4622" y="2421"/>
                  </a:lnTo>
                  <a:lnTo>
                    <a:pt x="4444" y="2440"/>
                  </a:lnTo>
                  <a:lnTo>
                    <a:pt x="4271" y="2459"/>
                  </a:lnTo>
                  <a:close/>
                  <a:moveTo>
                    <a:pt x="3760" y="2515"/>
                  </a:moveTo>
                  <a:lnTo>
                    <a:pt x="3760" y="2515"/>
                  </a:lnTo>
                  <a:lnTo>
                    <a:pt x="3760" y="3098"/>
                  </a:lnTo>
                  <a:lnTo>
                    <a:pt x="3920" y="3087"/>
                  </a:lnTo>
                  <a:lnTo>
                    <a:pt x="4084" y="3078"/>
                  </a:lnTo>
                  <a:lnTo>
                    <a:pt x="4084" y="2479"/>
                  </a:lnTo>
                  <a:lnTo>
                    <a:pt x="3920" y="2497"/>
                  </a:lnTo>
                  <a:lnTo>
                    <a:pt x="3760" y="2515"/>
                  </a:lnTo>
                  <a:close/>
                  <a:moveTo>
                    <a:pt x="4271" y="3279"/>
                  </a:moveTo>
                  <a:lnTo>
                    <a:pt x="4271" y="3279"/>
                  </a:lnTo>
                  <a:lnTo>
                    <a:pt x="4271" y="3886"/>
                  </a:lnTo>
                  <a:lnTo>
                    <a:pt x="4444" y="3886"/>
                  </a:lnTo>
                  <a:lnTo>
                    <a:pt x="4622" y="3886"/>
                  </a:lnTo>
                  <a:lnTo>
                    <a:pt x="4622" y="3262"/>
                  </a:lnTo>
                  <a:lnTo>
                    <a:pt x="4444" y="3270"/>
                  </a:lnTo>
                  <a:lnTo>
                    <a:pt x="4271" y="3279"/>
                  </a:lnTo>
                  <a:close/>
                  <a:moveTo>
                    <a:pt x="918" y="4350"/>
                  </a:moveTo>
                  <a:lnTo>
                    <a:pt x="918" y="4350"/>
                  </a:lnTo>
                  <a:lnTo>
                    <a:pt x="918" y="4933"/>
                  </a:lnTo>
                  <a:lnTo>
                    <a:pt x="1077" y="4933"/>
                  </a:lnTo>
                  <a:lnTo>
                    <a:pt x="1241" y="4933"/>
                  </a:lnTo>
                  <a:lnTo>
                    <a:pt x="1241" y="4334"/>
                  </a:lnTo>
                  <a:lnTo>
                    <a:pt x="1077" y="4343"/>
                  </a:lnTo>
                  <a:lnTo>
                    <a:pt x="918" y="4350"/>
                  </a:lnTo>
                  <a:close/>
                  <a:moveTo>
                    <a:pt x="1429" y="1866"/>
                  </a:moveTo>
                  <a:lnTo>
                    <a:pt x="1429" y="1866"/>
                  </a:lnTo>
                  <a:lnTo>
                    <a:pt x="1429" y="2473"/>
                  </a:lnTo>
                  <a:lnTo>
                    <a:pt x="1601" y="2441"/>
                  </a:lnTo>
                  <a:lnTo>
                    <a:pt x="1780" y="2407"/>
                  </a:lnTo>
                  <a:lnTo>
                    <a:pt x="1780" y="1784"/>
                  </a:lnTo>
                  <a:lnTo>
                    <a:pt x="1601" y="1825"/>
                  </a:lnTo>
                  <a:lnTo>
                    <a:pt x="1429" y="1866"/>
                  </a:lnTo>
                  <a:close/>
                  <a:moveTo>
                    <a:pt x="918" y="1986"/>
                  </a:moveTo>
                  <a:lnTo>
                    <a:pt x="918" y="1986"/>
                  </a:lnTo>
                  <a:lnTo>
                    <a:pt x="918" y="2569"/>
                  </a:lnTo>
                  <a:lnTo>
                    <a:pt x="1077" y="2539"/>
                  </a:lnTo>
                  <a:lnTo>
                    <a:pt x="1241" y="2509"/>
                  </a:lnTo>
                  <a:lnTo>
                    <a:pt x="1241" y="1909"/>
                  </a:lnTo>
                  <a:lnTo>
                    <a:pt x="1077" y="1948"/>
                  </a:lnTo>
                  <a:lnTo>
                    <a:pt x="918" y="1986"/>
                  </a:lnTo>
                  <a:close/>
                  <a:moveTo>
                    <a:pt x="1429" y="2686"/>
                  </a:moveTo>
                  <a:lnTo>
                    <a:pt x="1429" y="2686"/>
                  </a:lnTo>
                  <a:lnTo>
                    <a:pt x="1429" y="3293"/>
                  </a:lnTo>
                  <a:lnTo>
                    <a:pt x="1601" y="3272"/>
                  </a:lnTo>
                  <a:lnTo>
                    <a:pt x="1780" y="3249"/>
                  </a:lnTo>
                  <a:lnTo>
                    <a:pt x="1780" y="2626"/>
                  </a:lnTo>
                  <a:lnTo>
                    <a:pt x="1601" y="2656"/>
                  </a:lnTo>
                  <a:lnTo>
                    <a:pt x="1429" y="2686"/>
                  </a:lnTo>
                  <a:close/>
                  <a:moveTo>
                    <a:pt x="918" y="2773"/>
                  </a:moveTo>
                  <a:lnTo>
                    <a:pt x="918" y="2773"/>
                  </a:lnTo>
                  <a:lnTo>
                    <a:pt x="918" y="3357"/>
                  </a:lnTo>
                  <a:lnTo>
                    <a:pt x="1077" y="3337"/>
                  </a:lnTo>
                  <a:lnTo>
                    <a:pt x="1241" y="3316"/>
                  </a:lnTo>
                  <a:lnTo>
                    <a:pt x="1241" y="2718"/>
                  </a:lnTo>
                  <a:lnTo>
                    <a:pt x="1077" y="2746"/>
                  </a:lnTo>
                  <a:lnTo>
                    <a:pt x="918" y="2773"/>
                  </a:lnTo>
                  <a:close/>
                  <a:moveTo>
                    <a:pt x="1429" y="3507"/>
                  </a:moveTo>
                  <a:lnTo>
                    <a:pt x="1429" y="3507"/>
                  </a:lnTo>
                  <a:lnTo>
                    <a:pt x="1429" y="4113"/>
                  </a:lnTo>
                  <a:lnTo>
                    <a:pt x="1601" y="4103"/>
                  </a:lnTo>
                  <a:lnTo>
                    <a:pt x="1780" y="4091"/>
                  </a:lnTo>
                  <a:lnTo>
                    <a:pt x="1780" y="3468"/>
                  </a:lnTo>
                  <a:lnTo>
                    <a:pt x="1601" y="3488"/>
                  </a:lnTo>
                  <a:lnTo>
                    <a:pt x="1429" y="3507"/>
                  </a:lnTo>
                  <a:close/>
                  <a:moveTo>
                    <a:pt x="918" y="3562"/>
                  </a:moveTo>
                  <a:lnTo>
                    <a:pt x="918" y="3562"/>
                  </a:lnTo>
                  <a:lnTo>
                    <a:pt x="918" y="4145"/>
                  </a:lnTo>
                  <a:lnTo>
                    <a:pt x="1077" y="4135"/>
                  </a:lnTo>
                  <a:lnTo>
                    <a:pt x="1241" y="4125"/>
                  </a:lnTo>
                  <a:lnTo>
                    <a:pt x="1241" y="3527"/>
                  </a:lnTo>
                  <a:lnTo>
                    <a:pt x="1077" y="3544"/>
                  </a:lnTo>
                  <a:lnTo>
                    <a:pt x="918" y="3562"/>
                  </a:lnTo>
                  <a:close/>
                  <a:moveTo>
                    <a:pt x="1429" y="4326"/>
                  </a:moveTo>
                  <a:lnTo>
                    <a:pt x="1429" y="4326"/>
                  </a:lnTo>
                  <a:lnTo>
                    <a:pt x="1429" y="4933"/>
                  </a:lnTo>
                  <a:lnTo>
                    <a:pt x="1601" y="4933"/>
                  </a:lnTo>
                  <a:lnTo>
                    <a:pt x="1780" y="4933"/>
                  </a:lnTo>
                  <a:lnTo>
                    <a:pt x="1780" y="4309"/>
                  </a:lnTo>
                  <a:lnTo>
                    <a:pt x="1601" y="4318"/>
                  </a:lnTo>
                  <a:lnTo>
                    <a:pt x="1429" y="4326"/>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3930">
                <a:defRPr/>
              </a:pPr>
              <a:endParaRPr lang="zh-CN" altLang="en-US" sz="2000" spc="-53">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grpSp>
      <p:grpSp>
        <p:nvGrpSpPr>
          <p:cNvPr id="9" name="组合 8"/>
          <p:cNvGrpSpPr/>
          <p:nvPr/>
        </p:nvGrpSpPr>
        <p:grpSpPr>
          <a:xfrm>
            <a:off x="4760784" y="2797221"/>
            <a:ext cx="899058" cy="897384"/>
            <a:chOff x="5478334" y="2797221"/>
            <a:chExt cx="899058" cy="897384"/>
          </a:xfrm>
        </p:grpSpPr>
        <p:sp>
          <p:nvSpPr>
            <p:cNvPr id="8" name="MH_Other_3"/>
            <p:cNvSpPr/>
            <p:nvPr>
              <p:custDataLst>
                <p:tags r:id="rId15"/>
              </p:custDataLst>
            </p:nvPr>
          </p:nvSpPr>
          <p:spPr bwMode="auto">
            <a:xfrm>
              <a:off x="5478334" y="2797221"/>
              <a:ext cx="899058" cy="897384"/>
            </a:xfrm>
            <a:prstGeom prst="ellipse">
              <a:avLst/>
            </a:prstGeom>
            <a:solidFill>
              <a:srgbClr val="FFFFFF"/>
            </a:solidFill>
            <a:ln w="25400">
              <a:solidFill>
                <a:schemeClr val="accent2"/>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26" name="MH_Other_8"/>
            <p:cNvSpPr>
              <a:spLocks noChangeAspect="1"/>
            </p:cNvSpPr>
            <p:nvPr>
              <p:custDataLst>
                <p:tags r:id="rId16"/>
              </p:custDataLst>
            </p:nvPr>
          </p:nvSpPr>
          <p:spPr bwMode="auto">
            <a:xfrm>
              <a:off x="5691798" y="3078491"/>
              <a:ext cx="472131" cy="33484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3930">
                <a:defRPr/>
              </a:pPr>
              <a:endParaRPr lang="zh-CN" altLang="en-US" sz="2000" spc="-53">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grpSp>
      <p:sp>
        <p:nvSpPr>
          <p:cNvPr id="20" name="MH_Others_1"/>
          <p:cNvSpPr txBox="1"/>
          <p:nvPr>
            <p:custDataLst>
              <p:tags r:id="rId17"/>
            </p:custDataLst>
          </p:nvPr>
        </p:nvSpPr>
        <p:spPr>
          <a:xfrm>
            <a:off x="2209787" y="1881487"/>
            <a:ext cx="1769715" cy="3794592"/>
          </a:xfrm>
          <a:prstGeom prst="rect">
            <a:avLst/>
          </a:prstGeom>
          <a:noFill/>
        </p:spPr>
        <p:txBody>
          <a:bodyPr vert="eaVert" wrap="square" lIns="0" tIns="0" rIns="0" bIns="0" rtlCol="0" anchor="ctr" anchorCtr="0">
            <a:spAutoFit/>
          </a:bodyPr>
          <a:lstStyle/>
          <a:p>
            <a:pPr algn="ctr"/>
            <a:r>
              <a:rPr lang="zh-CN" altLang="en-US" sz="11500" b="1"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目录</a:t>
            </a:r>
            <a:endParaRPr lang="zh-CN" altLang="en-US" sz="115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MH_Others_2"/>
          <p:cNvSpPr txBox="1"/>
          <p:nvPr>
            <p:custDataLst>
              <p:tags r:id="rId18"/>
            </p:custDataLst>
          </p:nvPr>
        </p:nvSpPr>
        <p:spPr>
          <a:xfrm rot="5400000">
            <a:off x="362005" y="3440229"/>
            <a:ext cx="3299296"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CONTENTS</a:t>
            </a:r>
            <a:endParaRPr lang="zh-CN" altLang="en-US" sz="4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250" autoRev="1" fill="hold">
                                              <p:stCondLst>
                                                <p:cond delay="0"/>
                                              </p:stCondLst>
                                            </p:cTn>
                                            <p:tgtEl>
                                              <p:spTgt spid="20"/>
                                            </p:tgtEl>
                                            <p:attrNameLst>
                                              <p:attrName>ppt_w</p:attrName>
                                            </p:attrNameLst>
                                          </p:cBhvr>
                                        </p:anim>
                                        <p:anim by="(#ppt_w*0.50)" calcmode="lin" valueType="num">
                                          <p:cBhvr>
                                            <p:cTn id="8" dur="250" decel="50000" autoRev="1" fill="hold">
                                              <p:stCondLst>
                                                <p:cond delay="0"/>
                                              </p:stCondLst>
                                            </p:cTn>
                                            <p:tgtEl>
                                              <p:spTgt spid="20"/>
                                            </p:tgtEl>
                                            <p:attrNameLst>
                                              <p:attrName>ppt_x</p:attrName>
                                            </p:attrNameLst>
                                          </p:cBhvr>
                                        </p:anim>
                                        <p:anim from="(-#ppt_h/2)" to="(#ppt_y)" calcmode="lin" valueType="num">
                                          <p:cBhvr>
                                            <p:cTn id="9" dur="500" fill="hold">
                                              <p:stCondLst>
                                                <p:cond delay="0"/>
                                              </p:stCondLst>
                                            </p:cTn>
                                            <p:tgtEl>
                                              <p:spTgt spid="20"/>
                                            </p:tgtEl>
                                            <p:attrNameLst>
                                              <p:attrName>ppt_y</p:attrName>
                                            </p:attrNameLst>
                                          </p:cBhvr>
                                        </p:anim>
                                        <p:animRot by="21600000">
                                          <p:cBhvr>
                                            <p:cTn id="10" dur="5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250" autoRev="1" fill="hold">
                                              <p:stCondLst>
                                                <p:cond delay="0"/>
                                              </p:stCondLst>
                                            </p:cTn>
                                            <p:tgtEl>
                                              <p:spTgt spid="21"/>
                                            </p:tgtEl>
                                            <p:attrNameLst>
                                              <p:attrName>ppt_w</p:attrName>
                                            </p:attrNameLst>
                                          </p:cBhvr>
                                        </p:anim>
                                        <p:anim by="(#ppt_w*0.50)" calcmode="lin" valueType="num">
                                          <p:cBhvr>
                                            <p:cTn id="14" dur="250" decel="50000" autoRev="1" fill="hold">
                                              <p:stCondLst>
                                                <p:cond delay="0"/>
                                              </p:stCondLst>
                                            </p:cTn>
                                            <p:tgtEl>
                                              <p:spTgt spid="21"/>
                                            </p:tgtEl>
                                            <p:attrNameLst>
                                              <p:attrName>ppt_x</p:attrName>
                                            </p:attrNameLst>
                                          </p:cBhvr>
                                        </p:anim>
                                        <p:anim from="(-#ppt_h/2)" to="(#ppt_y)" calcmode="lin" valueType="num">
                                          <p:cBhvr>
                                            <p:cTn id="15" dur="500" fill="hold">
                                              <p:stCondLst>
                                                <p:cond delay="0"/>
                                              </p:stCondLst>
                                            </p:cTn>
                                            <p:tgtEl>
                                              <p:spTgt spid="21"/>
                                            </p:tgtEl>
                                            <p:attrNameLst>
                                              <p:attrName>ppt_y</p:attrName>
                                            </p:attrNameLst>
                                          </p:cBhvr>
                                        </p:anim>
                                        <p:animRot by="21600000">
                                          <p:cBhvr>
                                            <p:cTn id="16" dur="500" fill="hold">
                                              <p:stCondLst>
                                                <p:cond delay="0"/>
                                              </p:stCondLst>
                                            </p:cTn>
                                            <p:tgtEl>
                                              <p:spTgt spid="21"/>
                                            </p:tgtEl>
                                            <p:attrNameLst>
                                              <p:attrName>r</p:attrName>
                                            </p:attrNameLst>
                                          </p:cBhvr>
                                        </p:animRot>
                                      </p:childTnLst>
                                    </p:cTn>
                                  </p:par>
                                </p:childTnLst>
                              </p:cTn>
                            </p:par>
                            <p:par>
                              <p:cTn id="17" fill="hold">
                                <p:stCondLst>
                                  <p:cond delay="850"/>
                                </p:stCondLst>
                                <p:childTnLst>
                                  <p:par>
                                    <p:cTn id="18" presetID="2" presetClass="entr" presetSubtype="8" accel="40000" fill="hold" grpId="0" nodeType="afterEffect" p14:presetBounceEnd="40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40000">
                                          <p:cBhvr additive="base">
                                            <p:cTn id="20" dur="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350"/>
                                </p:stCondLst>
                                <p:childTnLst>
                                  <p:par>
                                    <p:cTn id="23" presetID="2" presetClass="entr" presetSubtype="8" accel="40000" fill="hold" nodeType="afterEffect" p14:presetBounceEnd="4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40000">
                                          <p:cBhvr additive="base">
                                            <p:cTn id="25"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850"/>
                                </p:stCondLst>
                                <p:childTnLst>
                                  <p:par>
                                    <p:cTn id="28" presetID="2" presetClass="entr" presetSubtype="8" accel="40000" fill="hold" grpId="0" nodeType="afterEffect" p14:presetBounceEnd="40000">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14:bounceEnd="40000">
                                          <p:cBhvr additive="base">
                                            <p:cTn id="30"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50"/>
                                </p:stCondLst>
                                <p:childTnLst>
                                  <p:par>
                                    <p:cTn id="33" presetID="2" presetClass="entr" presetSubtype="8" accel="40000" fill="hold" grpId="0" nodeType="afterEffect" p14:presetBounceEnd="4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4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2850"/>
                                </p:stCondLst>
                                <p:childTnLst>
                                  <p:par>
                                    <p:cTn id="38" presetID="2" presetClass="entr" presetSubtype="8" accel="40000" fill="hold" grpId="0" nodeType="afterEffect" p14:presetBounceEnd="40000">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14:bounceEnd="40000">
                                          <p:cBhvr additive="base">
                                            <p:cTn id="40"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350"/>
                                </p:stCondLst>
                                <p:childTnLst>
                                  <p:par>
                                    <p:cTn id="43" presetID="2" presetClass="entr" presetSubtype="8" accel="40000" fill="hold" nodeType="afterEffect" p14:presetBounceEnd="40000">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14:bounceEnd="40000">
                                          <p:cBhvr additive="base">
                                            <p:cTn id="45"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3850"/>
                                </p:stCondLst>
                                <p:childTnLst>
                                  <p:par>
                                    <p:cTn id="48" presetID="2" presetClass="entr" presetSubtype="8" accel="40000" fill="hold" grpId="0" nodeType="afterEffect" p14:presetBounceEnd="40000">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14:bounceEnd="40000">
                                          <p:cBhvr additive="base">
                                            <p:cTn id="50"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4350"/>
                                </p:stCondLst>
                                <p:childTnLst>
                                  <p:par>
                                    <p:cTn id="53" presetID="2" presetClass="entr" presetSubtype="8" accel="40000" fill="hold" grpId="0" nodeType="afterEffect" p14:presetBounceEnd="40000">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14:bounceEnd="40000">
                                          <p:cBhvr additive="base">
                                            <p:cTn id="55" dur="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4850"/>
                                </p:stCondLst>
                                <p:childTnLst>
                                  <p:par>
                                    <p:cTn id="58" presetID="2" presetClass="entr" presetSubtype="8" accel="40000" fill="hold" nodeType="afterEffect" p14:presetBounceEnd="40000">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14:bounceEnd="40000">
                                          <p:cBhvr additive="base">
                                            <p:cTn id="60" dur="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par>
                              <p:cTn id="62" fill="hold">
                                <p:stCondLst>
                                  <p:cond delay="5350"/>
                                </p:stCondLst>
                                <p:childTnLst>
                                  <p:par>
                                    <p:cTn id="63" presetID="2" presetClass="entr" presetSubtype="8" accel="40000" fill="hold" grpId="0" nodeType="afterEffect" p14:presetBounceEnd="40000">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14:bounceEnd="40000">
                                          <p:cBhvr additive="base">
                                            <p:cTn id="65" dur="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66" dur="500" fill="hold"/>
                                            <p:tgtEl>
                                              <p:spTgt spid="17"/>
                                            </p:tgtEl>
                                            <p:attrNameLst>
                                              <p:attrName>ppt_y</p:attrName>
                                            </p:attrNameLst>
                                          </p:cBhvr>
                                          <p:tavLst>
                                            <p:tav tm="0">
                                              <p:val>
                                                <p:strVal val="#ppt_y"/>
                                              </p:val>
                                            </p:tav>
                                            <p:tav tm="100000">
                                              <p:val>
                                                <p:strVal val="#ppt_y"/>
                                              </p:val>
                                            </p:tav>
                                          </p:tavLst>
                                        </p:anim>
                                      </p:childTnLst>
                                    </p:cTn>
                                  </p:par>
                                </p:childTnLst>
                              </p:cTn>
                            </p:par>
                            <p:par>
                              <p:cTn id="67" fill="hold">
                                <p:stCondLst>
                                  <p:cond delay="5850"/>
                                </p:stCondLst>
                                <p:childTnLst>
                                  <p:par>
                                    <p:cTn id="68" presetID="2" presetClass="entr" presetSubtype="8" accel="40000" fill="hold" grpId="0" nodeType="afterEffect" p14:presetBounceEnd="40000">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14:bounceEnd="40000">
                                          <p:cBhvr additive="base">
                                            <p:cTn id="70"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71" dur="500" fill="hold"/>
                                            <p:tgtEl>
                                              <p:spTgt spid="19"/>
                                            </p:tgtEl>
                                            <p:attrNameLst>
                                              <p:attrName>ppt_y</p:attrName>
                                            </p:attrNameLst>
                                          </p:cBhvr>
                                          <p:tavLst>
                                            <p:tav tm="0">
                                              <p:val>
                                                <p:strVal val="#ppt_y"/>
                                              </p:val>
                                            </p:tav>
                                            <p:tav tm="100000">
                                              <p:val>
                                                <p:strVal val="#ppt_y"/>
                                              </p:val>
                                            </p:tav>
                                          </p:tavLst>
                                        </p:anim>
                                      </p:childTnLst>
                                    </p:cTn>
                                  </p:par>
                                </p:childTnLst>
                              </p:cTn>
                            </p:par>
                            <p:par>
                              <p:cTn id="72" fill="hold">
                                <p:stCondLst>
                                  <p:cond delay="6350"/>
                                </p:stCondLst>
                                <p:childTnLst>
                                  <p:par>
                                    <p:cTn id="73" presetID="2" presetClass="entr" presetSubtype="8" accel="40000" fill="hold" nodeType="afterEffect" p14:presetBounceEnd="40000">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14:bounceEnd="40000">
                                          <p:cBhvr additive="base">
                                            <p:cTn id="75" dur="50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bldLvl="0" animBg="1"/>
          <p:bldP spid="11" grpId="0"/>
          <p:bldP spid="12" grpId="0" bldLvl="0" animBg="1"/>
          <p:bldP spid="16" grpId="0"/>
          <p:bldP spid="17" grpId="0" bldLvl="0" animBg="1"/>
          <p:bldP spid="19" grpId="0"/>
          <p:bldP spid="20"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250" autoRev="1" fill="hold">
                                              <p:stCondLst>
                                                <p:cond delay="0"/>
                                              </p:stCondLst>
                                            </p:cTn>
                                            <p:tgtEl>
                                              <p:spTgt spid="20"/>
                                            </p:tgtEl>
                                            <p:attrNameLst>
                                              <p:attrName>ppt_w</p:attrName>
                                            </p:attrNameLst>
                                          </p:cBhvr>
                                        </p:anim>
                                        <p:anim by="(#ppt_w*0.50)" calcmode="lin" valueType="num">
                                          <p:cBhvr>
                                            <p:cTn id="8" dur="250" decel="50000" autoRev="1" fill="hold">
                                              <p:stCondLst>
                                                <p:cond delay="0"/>
                                              </p:stCondLst>
                                            </p:cTn>
                                            <p:tgtEl>
                                              <p:spTgt spid="20"/>
                                            </p:tgtEl>
                                            <p:attrNameLst>
                                              <p:attrName>ppt_x</p:attrName>
                                            </p:attrNameLst>
                                          </p:cBhvr>
                                        </p:anim>
                                        <p:anim from="(-#ppt_h/2)" to="(#ppt_y)" calcmode="lin" valueType="num">
                                          <p:cBhvr>
                                            <p:cTn id="9" dur="500" fill="hold">
                                              <p:stCondLst>
                                                <p:cond delay="0"/>
                                              </p:stCondLst>
                                            </p:cTn>
                                            <p:tgtEl>
                                              <p:spTgt spid="20"/>
                                            </p:tgtEl>
                                            <p:attrNameLst>
                                              <p:attrName>ppt_y</p:attrName>
                                            </p:attrNameLst>
                                          </p:cBhvr>
                                        </p:anim>
                                        <p:animRot by="21600000">
                                          <p:cBhvr>
                                            <p:cTn id="10" dur="5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250" autoRev="1" fill="hold">
                                              <p:stCondLst>
                                                <p:cond delay="0"/>
                                              </p:stCondLst>
                                            </p:cTn>
                                            <p:tgtEl>
                                              <p:spTgt spid="21"/>
                                            </p:tgtEl>
                                            <p:attrNameLst>
                                              <p:attrName>ppt_w</p:attrName>
                                            </p:attrNameLst>
                                          </p:cBhvr>
                                        </p:anim>
                                        <p:anim by="(#ppt_w*0.50)" calcmode="lin" valueType="num">
                                          <p:cBhvr>
                                            <p:cTn id="14" dur="250" decel="50000" autoRev="1" fill="hold">
                                              <p:stCondLst>
                                                <p:cond delay="0"/>
                                              </p:stCondLst>
                                            </p:cTn>
                                            <p:tgtEl>
                                              <p:spTgt spid="21"/>
                                            </p:tgtEl>
                                            <p:attrNameLst>
                                              <p:attrName>ppt_x</p:attrName>
                                            </p:attrNameLst>
                                          </p:cBhvr>
                                        </p:anim>
                                        <p:anim from="(-#ppt_h/2)" to="(#ppt_y)" calcmode="lin" valueType="num">
                                          <p:cBhvr>
                                            <p:cTn id="15" dur="500" fill="hold">
                                              <p:stCondLst>
                                                <p:cond delay="0"/>
                                              </p:stCondLst>
                                            </p:cTn>
                                            <p:tgtEl>
                                              <p:spTgt spid="21"/>
                                            </p:tgtEl>
                                            <p:attrNameLst>
                                              <p:attrName>ppt_y</p:attrName>
                                            </p:attrNameLst>
                                          </p:cBhvr>
                                        </p:anim>
                                        <p:animRot by="21600000">
                                          <p:cBhvr>
                                            <p:cTn id="16" dur="500" fill="hold">
                                              <p:stCondLst>
                                                <p:cond delay="0"/>
                                              </p:stCondLst>
                                            </p:cTn>
                                            <p:tgtEl>
                                              <p:spTgt spid="21"/>
                                            </p:tgtEl>
                                            <p:attrNameLst>
                                              <p:attrName>r</p:attrName>
                                            </p:attrNameLst>
                                          </p:cBhvr>
                                        </p:animRot>
                                      </p:childTnLst>
                                    </p:cTn>
                                  </p:par>
                                </p:childTnLst>
                              </p:cTn>
                            </p:par>
                            <p:par>
                              <p:cTn id="17" fill="hold">
                                <p:stCondLst>
                                  <p:cond delay="850"/>
                                </p:stCondLst>
                                <p:childTnLst>
                                  <p:par>
                                    <p:cTn id="18" presetID="2" presetClass="entr" presetSubtype="8" accel="4000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350"/>
                                </p:stCondLst>
                                <p:childTnLst>
                                  <p:par>
                                    <p:cTn id="23" presetID="2" presetClass="entr" presetSubtype="8" accel="4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850"/>
                                </p:stCondLst>
                                <p:childTnLst>
                                  <p:par>
                                    <p:cTn id="28" presetID="2" presetClass="entr" presetSubtype="8" accel="4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50"/>
                                </p:stCondLst>
                                <p:childTnLst>
                                  <p:par>
                                    <p:cTn id="33" presetID="2" presetClass="entr" presetSubtype="8" accel="4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2850"/>
                                </p:stCondLst>
                                <p:childTnLst>
                                  <p:par>
                                    <p:cTn id="38" presetID="2" presetClass="entr" presetSubtype="8" accel="4000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350"/>
                                </p:stCondLst>
                                <p:childTnLst>
                                  <p:par>
                                    <p:cTn id="43" presetID="2" presetClass="entr" presetSubtype="8" accel="4000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3850"/>
                                </p:stCondLst>
                                <p:childTnLst>
                                  <p:par>
                                    <p:cTn id="48" presetID="2" presetClass="entr" presetSubtype="8" accel="4000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0-#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4350"/>
                                </p:stCondLst>
                                <p:childTnLst>
                                  <p:par>
                                    <p:cTn id="53" presetID="2" presetClass="entr" presetSubtype="8" accel="4000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4850"/>
                                </p:stCondLst>
                                <p:childTnLst>
                                  <p:par>
                                    <p:cTn id="58" presetID="2" presetClass="entr" presetSubtype="8" accel="4000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par>
                              <p:cTn id="62" fill="hold">
                                <p:stCondLst>
                                  <p:cond delay="5350"/>
                                </p:stCondLst>
                                <p:childTnLst>
                                  <p:par>
                                    <p:cTn id="63" presetID="2" presetClass="entr" presetSubtype="8" accel="4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0-#ppt_w/2"/>
                                              </p:val>
                                            </p:tav>
                                            <p:tav tm="100000">
                                              <p:val>
                                                <p:strVal val="#ppt_x"/>
                                              </p:val>
                                            </p:tav>
                                          </p:tavLst>
                                        </p:anim>
                                        <p:anim calcmode="lin" valueType="num">
                                          <p:cBhvr additive="base">
                                            <p:cTn id="66" dur="500" fill="hold"/>
                                            <p:tgtEl>
                                              <p:spTgt spid="17"/>
                                            </p:tgtEl>
                                            <p:attrNameLst>
                                              <p:attrName>ppt_y</p:attrName>
                                            </p:attrNameLst>
                                          </p:cBhvr>
                                          <p:tavLst>
                                            <p:tav tm="0">
                                              <p:val>
                                                <p:strVal val="#ppt_y"/>
                                              </p:val>
                                            </p:tav>
                                            <p:tav tm="100000">
                                              <p:val>
                                                <p:strVal val="#ppt_y"/>
                                              </p:val>
                                            </p:tav>
                                          </p:tavLst>
                                        </p:anim>
                                      </p:childTnLst>
                                    </p:cTn>
                                  </p:par>
                                </p:childTnLst>
                              </p:cTn>
                            </p:par>
                            <p:par>
                              <p:cTn id="67" fill="hold">
                                <p:stCondLst>
                                  <p:cond delay="5850"/>
                                </p:stCondLst>
                                <p:childTnLst>
                                  <p:par>
                                    <p:cTn id="68" presetID="2" presetClass="entr" presetSubtype="8" accel="4000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0-#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childTnLst>
                              </p:cTn>
                            </p:par>
                            <p:par>
                              <p:cTn id="72" fill="hold">
                                <p:stCondLst>
                                  <p:cond delay="6350"/>
                                </p:stCondLst>
                                <p:childTnLst>
                                  <p:par>
                                    <p:cTn id="73" presetID="2" presetClass="entr" presetSubtype="8" accel="4000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0-#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bldLvl="0" animBg="1"/>
          <p:bldP spid="11" grpId="0"/>
          <p:bldP spid="12" grpId="0" bldLvl="0" animBg="1"/>
          <p:bldP spid="16" grpId="0"/>
          <p:bldP spid="17" grpId="0" bldLvl="0" animBg="1"/>
          <p:bldP spid="19" grpId="0"/>
          <p:bldP spid="20" grpId="0"/>
          <p:bldP spid="2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6"/>
          <p:cNvSpPr txBox="1"/>
          <p:nvPr/>
        </p:nvSpPr>
        <p:spPr>
          <a:xfrm>
            <a:off x="715645" y="1225550"/>
            <a:ext cx="2700655" cy="645795"/>
          </a:xfrm>
          <a:prstGeom prst="rect">
            <a:avLst/>
          </a:prstGeom>
          <a:noFill/>
        </p:spPr>
        <p:txBody>
          <a:bodyPr wrap="square" lIns="0" tIns="0" rIns="0" bIns="0" rtlCol="0">
            <a:spAutoFit/>
          </a:bodyPr>
          <a:lstStyle/>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使用特定的词暗示重要内容</a:t>
            </a:r>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非重要内容；</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7" name="TextBox 16"/>
          <p:cNvSpPr txBox="1"/>
          <p:nvPr/>
        </p:nvSpPr>
        <p:spPr>
          <a:xfrm>
            <a:off x="6475095" y="1225550"/>
            <a:ext cx="2837815" cy="969010"/>
          </a:xfrm>
          <a:prstGeom prst="rect">
            <a:avLst/>
          </a:prstGeom>
          <a:noFill/>
        </p:spPr>
        <p:txBody>
          <a:bodyPr wrap="square" lIns="0" tIns="0" rIns="0" bIns="0" rtlCol="0">
            <a:spAutoFit/>
          </a:bodyPr>
          <a:lstStyle/>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对涉及专业知识的内容，包括：抽象的概念，复杂的理论，繁琐的建模平过程进行解释说明的时候；</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矩形 31"/>
          <p:cNvSpPr/>
          <p:nvPr/>
        </p:nvSpPr>
        <p:spPr>
          <a:xfrm>
            <a:off x="3536812" y="2574185"/>
            <a:ext cx="2865432" cy="14487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40" name="矩形 39"/>
          <p:cNvSpPr/>
          <p:nvPr/>
        </p:nvSpPr>
        <p:spPr>
          <a:xfrm>
            <a:off x="9338732" y="2581170"/>
            <a:ext cx="2865432" cy="14487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41" name="矩形 40"/>
          <p:cNvSpPr/>
          <p:nvPr/>
        </p:nvSpPr>
        <p:spPr>
          <a:xfrm>
            <a:off x="632995" y="4088660"/>
            <a:ext cx="2865432" cy="14487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43" name="矩形 42"/>
          <p:cNvSpPr/>
          <p:nvPr/>
        </p:nvSpPr>
        <p:spPr>
          <a:xfrm>
            <a:off x="6446344" y="4088660"/>
            <a:ext cx="2865432" cy="14487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46" name="TextBox 16"/>
          <p:cNvSpPr txBox="1"/>
          <p:nvPr/>
        </p:nvSpPr>
        <p:spPr>
          <a:xfrm>
            <a:off x="1068741" y="4690832"/>
            <a:ext cx="1633392" cy="215265"/>
          </a:xfrm>
          <a:prstGeom prst="rect">
            <a:avLst/>
          </a:prstGeom>
          <a:noFill/>
        </p:spPr>
        <p:txBody>
          <a:bodyPr wrap="square" lIns="0" tIns="0" rIns="0" bIns="0" rtlCol="0">
            <a:spAutoFit/>
          </a:bodyPr>
          <a:lstStyle/>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写清动机，解释论证</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17" name="TextBox 16"/>
          <p:cNvSpPr txBox="1"/>
          <p:nvPr/>
        </p:nvSpPr>
        <p:spPr>
          <a:xfrm>
            <a:off x="4035875" y="3191014"/>
            <a:ext cx="1633392" cy="430530"/>
          </a:xfrm>
          <a:prstGeom prst="rect">
            <a:avLst/>
          </a:prstGeom>
          <a:noFill/>
        </p:spPr>
        <p:txBody>
          <a:bodyPr wrap="square" lIns="0" tIns="0" rIns="0" bIns="0" rtlCol="0">
            <a:spAutoFit/>
          </a:bodyPr>
          <a:lstStyle/>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通篇使用少量且一致的术语</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TextBox 16"/>
          <p:cNvSpPr txBox="1"/>
          <p:nvPr/>
        </p:nvSpPr>
        <p:spPr>
          <a:xfrm>
            <a:off x="6943411" y="4718824"/>
            <a:ext cx="1633392" cy="215265"/>
          </a:xfrm>
          <a:prstGeom prst="rect">
            <a:avLst/>
          </a:prstGeom>
          <a:noFill/>
        </p:spPr>
        <p:txBody>
          <a:bodyPr wrap="square" lIns="0" tIns="0" rIns="0" bIns="0" rtlCol="0">
            <a:spAutoFit/>
          </a:bodyPr>
          <a:lstStyle/>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多次强调关键点</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TextBox 16"/>
          <p:cNvSpPr txBox="1"/>
          <p:nvPr/>
        </p:nvSpPr>
        <p:spPr>
          <a:xfrm>
            <a:off x="9830186" y="3191014"/>
            <a:ext cx="1633392" cy="215265"/>
          </a:xfrm>
          <a:prstGeom prst="rect">
            <a:avLst/>
          </a:prstGeom>
          <a:noFill/>
        </p:spPr>
        <p:txBody>
          <a:bodyPr wrap="square" lIns="0" tIns="0" rIns="0" bIns="0" rtlCol="0">
            <a:spAutoFit/>
          </a:bodyPr>
          <a:lstStyle/>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视觉化表达</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16"/>
          <p:cNvSpPr txBox="1"/>
          <p:nvPr/>
        </p:nvSpPr>
        <p:spPr>
          <a:xfrm>
            <a:off x="3574415" y="5883910"/>
            <a:ext cx="2827655" cy="322580"/>
          </a:xfrm>
          <a:prstGeom prst="rect">
            <a:avLst/>
          </a:prstGeom>
          <a:noFill/>
        </p:spPr>
        <p:txBody>
          <a:bodyPr wrap="square" lIns="0" tIns="0" rIns="0" bIns="0" rtlCol="0">
            <a:spAutoFit/>
          </a:bodyPr>
          <a:lstStyle/>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站在读者的角度提出问题，并解答；</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16"/>
          <p:cNvSpPr txBox="1"/>
          <p:nvPr/>
        </p:nvSpPr>
        <p:spPr>
          <a:xfrm>
            <a:off x="9351010" y="5883910"/>
            <a:ext cx="2851785" cy="322580"/>
          </a:xfrm>
          <a:prstGeom prst="rect">
            <a:avLst/>
          </a:prstGeom>
          <a:noFill/>
        </p:spPr>
        <p:txBody>
          <a:bodyPr wrap="square" lIns="0" tIns="0" rIns="0" bIns="0" rtlCol="0">
            <a:spAutoFit/>
          </a:bodyPr>
          <a:lstStyle/>
          <a:p>
            <a:pPr algn="l">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使用连接词令文章内容前后呼应</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Box 8"/>
          <p:cNvSpPr txBox="1"/>
          <p:nvPr/>
        </p:nvSpPr>
        <p:spPr>
          <a:xfrm>
            <a:off x="857250" y="233680"/>
            <a:ext cx="561657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自上而下的论文写作技巧</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矩形 1"/>
          <p:cNvSpPr/>
          <p:nvPr/>
        </p:nvSpPr>
        <p:spPr>
          <a:xfrm>
            <a:off x="632995" y="2574820"/>
            <a:ext cx="2865432" cy="14487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4" name="TextBox 16"/>
          <p:cNvSpPr txBox="1"/>
          <p:nvPr/>
        </p:nvSpPr>
        <p:spPr>
          <a:xfrm>
            <a:off x="1068741" y="3191193"/>
            <a:ext cx="1633392" cy="215265"/>
          </a:xfrm>
          <a:prstGeom prst="rect">
            <a:avLst/>
          </a:prstGeom>
          <a:noFill/>
        </p:spPr>
        <p:txBody>
          <a:bodyPr wrap="square" lIns="0" tIns="0" rIns="0" bIns="0" rtlCol="0">
            <a:spAutoFit/>
          </a:bodyPr>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使用特定的词语提示</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矩形 4"/>
          <p:cNvSpPr/>
          <p:nvPr/>
        </p:nvSpPr>
        <p:spPr>
          <a:xfrm>
            <a:off x="3536812" y="4088660"/>
            <a:ext cx="2865432" cy="14487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7" name="TextBox 16"/>
          <p:cNvSpPr txBox="1"/>
          <p:nvPr/>
        </p:nvSpPr>
        <p:spPr>
          <a:xfrm>
            <a:off x="4035875" y="4718669"/>
            <a:ext cx="1633392" cy="215265"/>
          </a:xfrm>
          <a:prstGeom prst="rect">
            <a:avLst/>
          </a:prstGeom>
          <a:noFill/>
        </p:spPr>
        <p:txBody>
          <a:bodyPr wrap="square" lIns="0" tIns="0" rIns="0" bIns="0" rtlCol="0">
            <a:spAutoFit/>
          </a:bodyPr>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自问自答</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矩形 7"/>
          <p:cNvSpPr/>
          <p:nvPr/>
        </p:nvSpPr>
        <p:spPr>
          <a:xfrm>
            <a:off x="6446344" y="2574820"/>
            <a:ext cx="2865432" cy="14487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10" name="TextBox 16"/>
          <p:cNvSpPr txBox="1"/>
          <p:nvPr/>
        </p:nvSpPr>
        <p:spPr>
          <a:xfrm>
            <a:off x="6943411" y="3191014"/>
            <a:ext cx="1633392" cy="430530"/>
          </a:xfrm>
          <a:prstGeom prst="rect">
            <a:avLst/>
          </a:prstGeom>
          <a:noFill/>
        </p:spPr>
        <p:txBody>
          <a:bodyPr wrap="square" lIns="0" tIns="0" rIns="0" bIns="0" rtlCol="0">
            <a:spAutoFit/>
          </a:bodyPr>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尽早使用实例，贯穿全文</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11" name="矩形 10"/>
          <p:cNvSpPr/>
          <p:nvPr/>
        </p:nvSpPr>
        <p:spPr>
          <a:xfrm>
            <a:off x="9338732" y="4088660"/>
            <a:ext cx="2865432" cy="144877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p>
            <a:pPr algn="ctr">
              <a:lnSpc>
                <a:spcPct val="150000"/>
              </a:lnSpc>
            </a:pPr>
            <a:endParaRPr kumimoji="1" lang="zh-CN" altLang="en-US" sz="2670">
              <a:solidFill>
                <a:prstClr val="white"/>
              </a:solidFill>
              <a:latin typeface="Arial" panose="020B0604020202090204" pitchFamily="34" charset="0"/>
              <a:ea typeface="微软雅黑" panose="020B0503020204020204" pitchFamily="34" charset="-122"/>
              <a:sym typeface="Arial" panose="020B0604020202090204" pitchFamily="34" charset="0"/>
            </a:endParaRPr>
          </a:p>
        </p:txBody>
      </p:sp>
      <p:sp>
        <p:nvSpPr>
          <p:cNvPr id="13" name="TextBox 16"/>
          <p:cNvSpPr txBox="1"/>
          <p:nvPr/>
        </p:nvSpPr>
        <p:spPr>
          <a:xfrm>
            <a:off x="9830186" y="4705424"/>
            <a:ext cx="1633392" cy="215265"/>
          </a:xfrm>
          <a:prstGeom prst="rect">
            <a:avLst/>
          </a:prstGeom>
          <a:noFill/>
        </p:spPr>
        <p:txBody>
          <a:bodyPr wrap="square" lIns="0" tIns="0" rIns="0" bIns="0" rtlCol="0">
            <a:spAutoFit/>
          </a:bodyPr>
          <a:p>
            <a:r>
              <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rPr>
              <a:t>前后呼应</a:t>
            </a:r>
            <a:endParaRPr lang="zh-CN" altLang="en-US" sz="1400" dirty="0" smtClean="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15" name="TextBox 16"/>
          <p:cNvSpPr txBox="1"/>
          <p:nvPr/>
        </p:nvSpPr>
        <p:spPr>
          <a:xfrm>
            <a:off x="3575050" y="1225550"/>
            <a:ext cx="2827655" cy="645795"/>
          </a:xfrm>
          <a:prstGeom prst="rect">
            <a:avLst/>
          </a:prstGeom>
          <a:noFill/>
        </p:spPr>
        <p:txBody>
          <a:bodyPr wrap="square" lIns="0" tIns="0" rIns="0" bIns="0" rtlCol="0">
            <a:spAutoFit/>
          </a:bodyPr>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使用符号或者专业术语从一至终地使用同一术语；</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5" name="TextBox 16"/>
          <p:cNvSpPr txBox="1"/>
          <p:nvPr/>
        </p:nvSpPr>
        <p:spPr>
          <a:xfrm>
            <a:off x="9359900" y="1225550"/>
            <a:ext cx="2844165" cy="322580"/>
          </a:xfrm>
          <a:prstGeom prst="rect">
            <a:avLst/>
          </a:prstGeom>
          <a:noFill/>
        </p:spPr>
        <p:txBody>
          <a:bodyPr wrap="square" lIns="0" tIns="0" rIns="0" bIns="0" rtlCol="0">
            <a:spAutoFit/>
          </a:bodyPr>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通过图表、流程图等作辅助阅读；</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0" name="TextBox 16"/>
          <p:cNvSpPr txBox="1"/>
          <p:nvPr/>
        </p:nvSpPr>
        <p:spPr>
          <a:xfrm>
            <a:off x="6474460" y="5883910"/>
            <a:ext cx="2837180" cy="645795"/>
          </a:xfrm>
          <a:prstGeom prst="rect">
            <a:avLst/>
          </a:prstGeom>
          <a:noFill/>
        </p:spPr>
        <p:txBody>
          <a:bodyPr wrap="square" lIns="0" tIns="0" rIns="0" bIns="0" rtlCol="0">
            <a:spAutoFit/>
          </a:bodyPr>
          <a:p>
            <a:pPr algn="l">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对关键内容作强调和重申，避免审阅者忽略重要内容；</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1" name="TextBox 16"/>
          <p:cNvSpPr txBox="1"/>
          <p:nvPr/>
        </p:nvSpPr>
        <p:spPr>
          <a:xfrm>
            <a:off x="697865" y="5883910"/>
            <a:ext cx="2800350" cy="645795"/>
          </a:xfrm>
          <a:prstGeom prst="rect">
            <a:avLst/>
          </a:prstGeom>
          <a:noFill/>
        </p:spPr>
        <p:txBody>
          <a:bodyPr wrap="square" lIns="0" tIns="0" rIns="0" bIns="0" rtlCol="0">
            <a:spAutoFit/>
          </a:bodyPr>
          <a:p>
            <a:pPr eaLnBrk="1" latinLnBrk="0" hangingPunct="1">
              <a:lnSpc>
                <a:spcPct val="15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站在读者的角度，解释研究动机，研究方法，并进行论证；</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2" name="菱形 51"/>
          <p:cNvSpPr/>
          <p:nvPr/>
        </p:nvSpPr>
        <p:spPr>
          <a:xfrm>
            <a:off x="5781675" y="3466465"/>
            <a:ext cx="1296035" cy="1152525"/>
          </a:xfrm>
          <a:prstGeom prst="diamond">
            <a:avLst/>
          </a:prstGeom>
        </p:spPr>
        <p:style>
          <a:lnRef idx="2">
            <a:schemeClr val="accent6"/>
          </a:lnRef>
          <a:fillRef idx="1">
            <a:schemeClr val="lt1"/>
          </a:fillRef>
          <a:effectRef idx="0">
            <a:schemeClr val="accent6"/>
          </a:effectRef>
          <a:fontRef idx="minor">
            <a:schemeClr val="dk1"/>
          </a:fontRef>
        </p:style>
        <p:txBody>
          <a:bodyPr rtlCol="0" anchor="ctr"/>
          <a:p>
            <a:pPr algn="ctr"/>
            <a:r>
              <a:rPr lang="zh-CN" altLang="en-US"/>
              <a:t>论文格式</a:t>
            </a:r>
            <a:endParaRPr lang="zh-CN" altLang="en-US"/>
          </a:p>
        </p:txBody>
      </p:sp>
      <p:sp>
        <p:nvSpPr>
          <p:cNvPr id="9" name="矩形 8"/>
          <p:cNvSpPr/>
          <p:nvPr/>
        </p:nvSpPr>
        <p:spPr>
          <a:xfrm>
            <a:off x="596900" y="2441575"/>
            <a:ext cx="11664950" cy="309626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200000"/>
              </a:lnSpc>
            </a:pPr>
            <a:r>
              <a:rPr lang="zh-CN" altLang="en-US" sz="28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使文章简单易懂，审阅者关注论文的主要内容，读者有良好的阅读体验</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p:tgtEl>
                                          <p:spTgt spid="25"/>
                                        </p:tgtEl>
                                        <p:attrNameLst>
                                          <p:attrName>ppt_y</p:attrName>
                                        </p:attrNameLst>
                                      </p:cBhvr>
                                      <p:tavLst>
                                        <p:tav tm="0">
                                          <p:val>
                                            <p:strVal val="#ppt_y+#ppt_h*1.125000"/>
                                          </p:val>
                                        </p:tav>
                                        <p:tav tm="100000">
                                          <p:val>
                                            <p:strVal val="#ppt_y"/>
                                          </p:val>
                                        </p:tav>
                                      </p:tavLst>
                                    </p:anim>
                                    <p:animEffect transition="in" filter="wipe(up)">
                                      <p:cBhvr>
                                        <p:cTn id="13" dur="500"/>
                                        <p:tgtEl>
                                          <p:spTgt spid="25"/>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ppt_y</p:attrName>
                                        </p:attrNameLst>
                                      </p:cBhvr>
                                      <p:tavLst>
                                        <p:tav tm="0">
                                          <p:val>
                                            <p:strVal val="#ppt_y+#ppt_h*1.125000"/>
                                          </p:val>
                                        </p:tav>
                                        <p:tav tm="100000">
                                          <p:val>
                                            <p:strVal val="#ppt_y"/>
                                          </p:val>
                                        </p:tav>
                                      </p:tavLst>
                                    </p:anim>
                                    <p:animEffect transition="in" filter="wipe(up)">
                                      <p:cBhvr>
                                        <p:cTn id="18" dur="500"/>
                                        <p:tgtEl>
                                          <p:spTgt spid="32"/>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ppt_y</p:attrName>
                                        </p:attrNameLst>
                                      </p:cBhvr>
                                      <p:tavLst>
                                        <p:tav tm="0">
                                          <p:val>
                                            <p:strVal val="#ppt_y+#ppt_h*1.125000"/>
                                          </p:val>
                                        </p:tav>
                                        <p:tav tm="100000">
                                          <p:val>
                                            <p:strVal val="#ppt_y"/>
                                          </p:val>
                                        </p:tav>
                                      </p:tavLst>
                                    </p:anim>
                                    <p:animEffect transition="in" filter="wipe(up)">
                                      <p:cBhvr>
                                        <p:cTn id="23" dur="500"/>
                                        <p:tgtEl>
                                          <p:spTgt spid="15"/>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ppt_y</p:attrName>
                                        </p:attrNameLst>
                                      </p:cBhvr>
                                      <p:tavLst>
                                        <p:tav tm="0">
                                          <p:val>
                                            <p:strVal val="#ppt_y+#ppt_h*1.125000"/>
                                          </p:val>
                                        </p:tav>
                                        <p:tav tm="100000">
                                          <p:val>
                                            <p:strVal val="#ppt_y"/>
                                          </p:val>
                                        </p:tav>
                                      </p:tavLst>
                                    </p:anim>
                                    <p:animEffect transition="in" filter="wipe(up)">
                                      <p:cBhvr>
                                        <p:cTn id="33" dur="500"/>
                                        <p:tgtEl>
                                          <p:spTgt spid="27"/>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p:tgtEl>
                                          <p:spTgt spid="40"/>
                                        </p:tgtEl>
                                        <p:attrNameLst>
                                          <p:attrName>ppt_y</p:attrName>
                                        </p:attrNameLst>
                                      </p:cBhvr>
                                      <p:tavLst>
                                        <p:tav tm="0">
                                          <p:val>
                                            <p:strVal val="#ppt_y+#ppt_h*1.125000"/>
                                          </p:val>
                                        </p:tav>
                                        <p:tav tm="100000">
                                          <p:val>
                                            <p:strVal val="#ppt_y"/>
                                          </p:val>
                                        </p:tav>
                                      </p:tavLst>
                                    </p:anim>
                                    <p:animEffect transition="in" filter="wipe(up)">
                                      <p:cBhvr>
                                        <p:cTn id="38" dur="500"/>
                                        <p:tgtEl>
                                          <p:spTgt spid="40"/>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p:tgtEl>
                                          <p:spTgt spid="35"/>
                                        </p:tgtEl>
                                        <p:attrNameLst>
                                          <p:attrName>ppt_y</p:attrName>
                                        </p:attrNameLst>
                                      </p:cBhvr>
                                      <p:tavLst>
                                        <p:tav tm="0">
                                          <p:val>
                                            <p:strVal val="#ppt_y+#ppt_h*1.125000"/>
                                          </p:val>
                                        </p:tav>
                                        <p:tav tm="100000">
                                          <p:val>
                                            <p:strVal val="#ppt_y"/>
                                          </p:val>
                                        </p:tav>
                                      </p:tavLst>
                                    </p:anim>
                                    <p:animEffect transition="in" filter="wipe(up)">
                                      <p:cBhvr>
                                        <p:cTn id="43" dur="500"/>
                                        <p:tgtEl>
                                          <p:spTgt spid="35"/>
                                        </p:tgtEl>
                                      </p:cBhvr>
                                    </p:animEffect>
                                  </p:childTnLst>
                                </p:cTn>
                              </p:par>
                            </p:childTnLst>
                          </p:cTn>
                        </p:par>
                        <p:par>
                          <p:cTn id="44" fill="hold">
                            <p:stCondLst>
                              <p:cond delay="4000"/>
                            </p:stCondLst>
                            <p:childTnLst>
                              <p:par>
                                <p:cTn id="45" presetID="12" presetClass="entr" presetSubtype="4"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p:tgtEl>
                                          <p:spTgt spid="41"/>
                                        </p:tgtEl>
                                        <p:attrNameLst>
                                          <p:attrName>ppt_y</p:attrName>
                                        </p:attrNameLst>
                                      </p:cBhvr>
                                      <p:tavLst>
                                        <p:tav tm="0">
                                          <p:val>
                                            <p:strVal val="#ppt_y+#ppt_h*1.125000"/>
                                          </p:val>
                                        </p:tav>
                                        <p:tav tm="100000">
                                          <p:val>
                                            <p:strVal val="#ppt_y"/>
                                          </p:val>
                                        </p:tav>
                                      </p:tavLst>
                                    </p:anim>
                                    <p:animEffect transition="in" filter="wipe(up)">
                                      <p:cBhvr>
                                        <p:cTn id="48" dur="500"/>
                                        <p:tgtEl>
                                          <p:spTgt spid="41"/>
                                        </p:tgtEl>
                                      </p:cBhvr>
                                    </p:animEffect>
                                  </p:childTnLst>
                                </p:cTn>
                              </p:par>
                            </p:childTnLst>
                          </p:cTn>
                        </p:par>
                        <p:par>
                          <p:cTn id="49" fill="hold">
                            <p:stCondLst>
                              <p:cond delay="4500"/>
                            </p:stCondLst>
                            <p:childTnLst>
                              <p:par>
                                <p:cTn id="50" presetID="1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p:tgtEl>
                                          <p:spTgt spid="51"/>
                                        </p:tgtEl>
                                        <p:attrNameLst>
                                          <p:attrName>ppt_y</p:attrName>
                                        </p:attrNameLst>
                                      </p:cBhvr>
                                      <p:tavLst>
                                        <p:tav tm="0">
                                          <p:val>
                                            <p:strVal val="#ppt_y+#ppt_h*1.125000"/>
                                          </p:val>
                                        </p:tav>
                                        <p:tav tm="100000">
                                          <p:val>
                                            <p:strVal val="#ppt_y"/>
                                          </p:val>
                                        </p:tav>
                                      </p:tavLst>
                                    </p:anim>
                                    <p:animEffect transition="in" filter="wipe(up)">
                                      <p:cBhvr>
                                        <p:cTn id="53" dur="500"/>
                                        <p:tgtEl>
                                          <p:spTgt spid="51"/>
                                        </p:tgtEl>
                                      </p:cBhvr>
                                    </p:animEffect>
                                  </p:childTnLst>
                                </p:cTn>
                              </p:par>
                            </p:childTnLst>
                          </p:cTn>
                        </p:par>
                        <p:par>
                          <p:cTn id="54" fill="hold">
                            <p:stCondLst>
                              <p:cond delay="5000"/>
                            </p:stCondLst>
                            <p:childTnLst>
                              <p:par>
                                <p:cTn id="55" presetID="12" presetClass="entr" presetSubtype="4"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p:tgtEl>
                                          <p:spTgt spid="5"/>
                                        </p:tgtEl>
                                        <p:attrNameLst>
                                          <p:attrName>ppt_y</p:attrName>
                                        </p:attrNameLst>
                                      </p:cBhvr>
                                      <p:tavLst>
                                        <p:tav tm="0">
                                          <p:val>
                                            <p:strVal val="#ppt_y+#ppt_h*1.125000"/>
                                          </p:val>
                                        </p:tav>
                                        <p:tav tm="100000">
                                          <p:val>
                                            <p:strVal val="#ppt_y"/>
                                          </p:val>
                                        </p:tav>
                                      </p:tavLst>
                                    </p:anim>
                                    <p:animEffect transition="in" filter="wipe(up)">
                                      <p:cBhvr>
                                        <p:cTn id="58" dur="500"/>
                                        <p:tgtEl>
                                          <p:spTgt spid="5"/>
                                        </p:tgtEl>
                                      </p:cBhvr>
                                    </p:animEffect>
                                  </p:childTnLst>
                                </p:cTn>
                              </p:par>
                            </p:childTnLst>
                          </p:cTn>
                        </p:par>
                        <p:par>
                          <p:cTn id="59" fill="hold">
                            <p:stCondLst>
                              <p:cond delay="5500"/>
                            </p:stCondLst>
                            <p:childTnLst>
                              <p:par>
                                <p:cTn id="60" presetID="12" presetClass="entr" presetSubtype="4"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p:tgtEl>
                                          <p:spTgt spid="23"/>
                                        </p:tgtEl>
                                        <p:attrNameLst>
                                          <p:attrName>ppt_y</p:attrName>
                                        </p:attrNameLst>
                                      </p:cBhvr>
                                      <p:tavLst>
                                        <p:tav tm="0">
                                          <p:val>
                                            <p:strVal val="#ppt_y+#ppt_h*1.125000"/>
                                          </p:val>
                                        </p:tav>
                                        <p:tav tm="100000">
                                          <p:val>
                                            <p:strVal val="#ppt_y"/>
                                          </p:val>
                                        </p:tav>
                                      </p:tavLst>
                                    </p:anim>
                                    <p:animEffect transition="in" filter="wipe(up)">
                                      <p:cBhvr>
                                        <p:cTn id="63" dur="500"/>
                                        <p:tgtEl>
                                          <p:spTgt spid="23"/>
                                        </p:tgtEl>
                                      </p:cBhvr>
                                    </p:animEffect>
                                  </p:childTnLst>
                                </p:cTn>
                              </p:par>
                            </p:childTnLst>
                          </p:cTn>
                        </p:par>
                        <p:par>
                          <p:cTn id="64" fill="hold">
                            <p:stCondLst>
                              <p:cond delay="6000"/>
                            </p:stCondLst>
                            <p:childTnLst>
                              <p:par>
                                <p:cTn id="65" presetID="12" presetClass="entr" presetSubtype="4"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additive="base">
                                        <p:cTn id="67" dur="500"/>
                                        <p:tgtEl>
                                          <p:spTgt spid="43"/>
                                        </p:tgtEl>
                                        <p:attrNameLst>
                                          <p:attrName>ppt_y</p:attrName>
                                        </p:attrNameLst>
                                      </p:cBhvr>
                                      <p:tavLst>
                                        <p:tav tm="0">
                                          <p:val>
                                            <p:strVal val="#ppt_y+#ppt_h*1.125000"/>
                                          </p:val>
                                        </p:tav>
                                        <p:tav tm="100000">
                                          <p:val>
                                            <p:strVal val="#ppt_y"/>
                                          </p:val>
                                        </p:tav>
                                      </p:tavLst>
                                    </p:anim>
                                    <p:animEffect transition="in" filter="wipe(up)">
                                      <p:cBhvr>
                                        <p:cTn id="68" dur="500"/>
                                        <p:tgtEl>
                                          <p:spTgt spid="43"/>
                                        </p:tgtEl>
                                      </p:cBhvr>
                                    </p:animEffect>
                                  </p:childTnLst>
                                </p:cTn>
                              </p:par>
                            </p:childTnLst>
                          </p:cTn>
                        </p:par>
                        <p:par>
                          <p:cTn id="69" fill="hold">
                            <p:stCondLst>
                              <p:cond delay="6500"/>
                            </p:stCondLst>
                            <p:childTnLst>
                              <p:par>
                                <p:cTn id="70" presetID="12" presetClass="entr" presetSubtype="4"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p:tgtEl>
                                          <p:spTgt spid="50"/>
                                        </p:tgtEl>
                                        <p:attrNameLst>
                                          <p:attrName>ppt_y</p:attrName>
                                        </p:attrNameLst>
                                      </p:cBhvr>
                                      <p:tavLst>
                                        <p:tav tm="0">
                                          <p:val>
                                            <p:strVal val="#ppt_y+#ppt_h*1.125000"/>
                                          </p:val>
                                        </p:tav>
                                        <p:tav tm="100000">
                                          <p:val>
                                            <p:strVal val="#ppt_y"/>
                                          </p:val>
                                        </p:tav>
                                      </p:tavLst>
                                    </p:anim>
                                    <p:animEffect transition="in" filter="wipe(up)">
                                      <p:cBhvr>
                                        <p:cTn id="73" dur="500"/>
                                        <p:tgtEl>
                                          <p:spTgt spid="50"/>
                                        </p:tgtEl>
                                      </p:cBhvr>
                                    </p:animEffect>
                                  </p:childTnLst>
                                </p:cTn>
                              </p:par>
                            </p:childTnLst>
                          </p:cTn>
                        </p:par>
                        <p:par>
                          <p:cTn id="74" fill="hold">
                            <p:stCondLst>
                              <p:cond delay="7000"/>
                            </p:stCondLst>
                            <p:childTnLst>
                              <p:par>
                                <p:cTn id="75" presetID="1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500"/>
                                        <p:tgtEl>
                                          <p:spTgt spid="11"/>
                                        </p:tgtEl>
                                        <p:attrNameLst>
                                          <p:attrName>ppt_y</p:attrName>
                                        </p:attrNameLst>
                                      </p:cBhvr>
                                      <p:tavLst>
                                        <p:tav tm="0">
                                          <p:val>
                                            <p:strVal val="#ppt_y+#ppt_h*1.125000"/>
                                          </p:val>
                                        </p:tav>
                                        <p:tav tm="100000">
                                          <p:val>
                                            <p:strVal val="#ppt_y"/>
                                          </p:val>
                                        </p:tav>
                                      </p:tavLst>
                                    </p:anim>
                                    <p:animEffect transition="in" filter="wipe(up)">
                                      <p:cBhvr>
                                        <p:cTn id="78" dur="500"/>
                                        <p:tgtEl>
                                          <p:spTgt spid="11"/>
                                        </p:tgtEl>
                                      </p:cBhvr>
                                    </p:animEffect>
                                  </p:childTnLst>
                                </p:cTn>
                              </p:par>
                            </p:childTnLst>
                          </p:cTn>
                        </p:par>
                        <p:par>
                          <p:cTn id="79" fill="hold">
                            <p:stCondLst>
                              <p:cond delay="7500"/>
                            </p:stCondLst>
                            <p:childTnLst>
                              <p:par>
                                <p:cTn id="80" presetID="12" presetClass="entr" presetSubtype="4"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p:tgtEl>
                                          <p:spTgt spid="30"/>
                                        </p:tgtEl>
                                        <p:attrNameLst>
                                          <p:attrName>ppt_y</p:attrName>
                                        </p:attrNameLst>
                                      </p:cBhvr>
                                      <p:tavLst>
                                        <p:tav tm="0">
                                          <p:val>
                                            <p:strVal val="#ppt_y+#ppt_h*1.125000"/>
                                          </p:val>
                                        </p:tav>
                                        <p:tav tm="100000">
                                          <p:val>
                                            <p:strVal val="#ppt_y"/>
                                          </p:val>
                                        </p:tav>
                                      </p:tavLst>
                                    </p:anim>
                                    <p:animEffect transition="in" filter="wipe(up)">
                                      <p:cBhvr>
                                        <p:cTn id="83" dur="500"/>
                                        <p:tgtEl>
                                          <p:spTgt spid="30"/>
                                        </p:tgtEl>
                                      </p:cBhvr>
                                    </p:animEffect>
                                  </p:childTnLst>
                                </p:cTn>
                              </p:par>
                            </p:childTnLst>
                          </p:cTn>
                        </p:par>
                        <p:par>
                          <p:cTn id="84" fill="hold">
                            <p:stCondLst>
                              <p:cond delay="8000"/>
                            </p:stCondLst>
                            <p:childTnLst>
                              <p:par>
                                <p:cTn id="85" presetID="8" presetClass="entr" presetSubtype="16"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diamond(in)">
                                      <p:cBhvr>
                                        <p:cTn id="87" dur="20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 calcmode="lin" valueType="num">
                                      <p:cBhvr additive="base">
                                        <p:cTn id="92" dur="500"/>
                                        <p:tgtEl>
                                          <p:spTgt spid="9"/>
                                        </p:tgtEl>
                                        <p:attrNameLst>
                                          <p:attrName>ppt_y</p:attrName>
                                        </p:attrNameLst>
                                      </p:cBhvr>
                                      <p:tavLst>
                                        <p:tav tm="0">
                                          <p:val>
                                            <p:strVal val="#ppt_y+#ppt_h*1.125000"/>
                                          </p:val>
                                        </p:tav>
                                        <p:tav tm="100000">
                                          <p:val>
                                            <p:strVal val="#ppt_y"/>
                                          </p:val>
                                        </p:tav>
                                      </p:tavLst>
                                    </p:anim>
                                    <p:animEffect transition="in" filter="wipe(up)">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8" grpId="0" animBg="1"/>
      <p:bldP spid="40" grpId="0" animBg="1"/>
      <p:bldP spid="41" grpId="0" animBg="1"/>
      <p:bldP spid="43" grpId="0" animBg="1"/>
      <p:bldP spid="5" grpId="0" animBg="1"/>
      <p:bldP spid="11" grpId="0" animBg="1"/>
      <p:bldP spid="52" grpId="0" animBg="1"/>
      <p:bldP spid="25" grpId="0"/>
      <p:bldP spid="27" grpId="0"/>
      <p:bldP spid="15" grpId="0"/>
      <p:bldP spid="35" grpId="0"/>
      <p:bldP spid="51" grpId="0"/>
      <p:bldP spid="23" grpId="0"/>
      <p:bldP spid="50" grpId="0"/>
      <p:bldP spid="30"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2220620" y="2136156"/>
            <a:ext cx="1487369" cy="1317704"/>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accent1">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Shape 5167"/>
          <p:cNvSpPr/>
          <p:nvPr/>
        </p:nvSpPr>
        <p:spPr>
          <a:xfrm>
            <a:off x="1769556" y="2917375"/>
            <a:ext cx="2395107" cy="1371804"/>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accent2">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Shape 5168"/>
          <p:cNvSpPr/>
          <p:nvPr/>
        </p:nvSpPr>
        <p:spPr>
          <a:xfrm>
            <a:off x="1318496" y="3764453"/>
            <a:ext cx="3302845" cy="137179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accent3">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Shape 5169"/>
          <p:cNvSpPr/>
          <p:nvPr/>
        </p:nvSpPr>
        <p:spPr>
          <a:xfrm>
            <a:off x="856943" y="4611533"/>
            <a:ext cx="4210573" cy="1371791"/>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accent4">
              <a:lumMod val="50000"/>
            </a:schemeClr>
          </a:solidFill>
          <a:ln w="12700" cap="flat">
            <a:noFill/>
            <a:miter lim="400000"/>
          </a:ln>
          <a:effectLst/>
        </p:spPr>
        <p:txBody>
          <a:bodyPr wrap="square" lIns="46524" tIns="46524" rIns="46524" bIns="46524"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8" name="组合 37"/>
          <p:cNvGrpSpPr/>
          <p:nvPr/>
        </p:nvGrpSpPr>
        <p:grpSpPr>
          <a:xfrm>
            <a:off x="2671683" y="1771109"/>
            <a:ext cx="1047559" cy="898079"/>
            <a:chOff x="2313735" y="1108481"/>
            <a:chExt cx="857881" cy="735467"/>
          </a:xfrm>
        </p:grpSpPr>
        <p:sp>
          <p:nvSpPr>
            <p:cNvPr id="4"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Shape 5176"/>
            <p:cNvSpPr/>
            <p:nvPr/>
          </p:nvSpPr>
          <p:spPr>
            <a:xfrm>
              <a:off x="2329102" y="1491630"/>
              <a:ext cx="842514"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主题</a:t>
              </a:r>
              <a:endPar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组合 36"/>
          <p:cNvGrpSpPr/>
          <p:nvPr/>
        </p:nvGrpSpPr>
        <p:grpSpPr>
          <a:xfrm>
            <a:off x="2220620" y="2917377"/>
            <a:ext cx="1941237" cy="528018"/>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2"/>
            </a:solid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Shape 5177"/>
            <p:cNvSpPr/>
            <p:nvPr/>
          </p:nvSpPr>
          <p:spPr>
            <a:xfrm>
              <a:off x="2161714" y="2087240"/>
              <a:ext cx="1192933" cy="35257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组合 35"/>
          <p:cNvGrpSpPr/>
          <p:nvPr/>
        </p:nvGrpSpPr>
        <p:grpSpPr>
          <a:xfrm>
            <a:off x="1769559" y="3764452"/>
            <a:ext cx="2848974" cy="528019"/>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Shape 5178"/>
            <p:cNvSpPr/>
            <p:nvPr/>
          </p:nvSpPr>
          <p:spPr>
            <a:xfrm>
              <a:off x="1688320" y="2780940"/>
              <a:ext cx="2139374" cy="35257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将审查后的材料再次审查</a:t>
              </a:r>
              <a:endPar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组合 34"/>
          <p:cNvGrpSpPr/>
          <p:nvPr/>
        </p:nvGrpSpPr>
        <p:grpSpPr>
          <a:xfrm>
            <a:off x="1318495" y="4611530"/>
            <a:ext cx="3756702" cy="528012"/>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4"/>
            </a:solid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Shape 5179"/>
            <p:cNvSpPr/>
            <p:nvPr/>
          </p:nvSpPr>
          <p:spPr>
            <a:xfrm>
              <a:off x="1422332" y="3474643"/>
              <a:ext cx="2634639" cy="352318"/>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将获取到的材料进行初步审查</a:t>
              </a:r>
              <a:endPar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3" name="组合 32"/>
          <p:cNvGrpSpPr/>
          <p:nvPr/>
        </p:nvGrpSpPr>
        <p:grpSpPr>
          <a:xfrm>
            <a:off x="856945" y="5446846"/>
            <a:ext cx="4664442" cy="528012"/>
            <a:chOff x="827585" y="4118665"/>
            <a:chExt cx="3819870" cy="432407"/>
          </a:xfrm>
          <a:solidFill>
            <a:schemeClr val="accent5"/>
          </a:solidFill>
        </p:grpSpPr>
        <p:sp>
          <p:nvSpPr>
            <p:cNvPr id="8"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grpFill/>
            <a:ln w="12700" cap="flat">
              <a:noFill/>
              <a:miter lim="400000"/>
            </a:ln>
            <a:effectLst/>
          </p:spPr>
          <p:txBody>
            <a:bodyPr wrap="square" lIns="46524" tIns="46524" rIns="46524" bIns="46524" numCol="1" anchor="ctr">
              <a:noAutofit/>
            </a:bodyPr>
            <a:lstStyle/>
            <a:p>
              <a:pPr lvl="0" algn="ctr">
                <a:lnSpc>
                  <a:spcPct val="120000"/>
                </a:lnSpc>
                <a:defRPr>
                  <a:solidFill>
                    <a:srgbClr val="4C4C4C"/>
                  </a:solidFill>
                </a:defRPr>
              </a:pP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Shape 5180"/>
            <p:cNvSpPr/>
            <p:nvPr/>
          </p:nvSpPr>
          <p:spPr>
            <a:xfrm>
              <a:off x="1072475" y="4158709"/>
              <a:ext cx="3334354" cy="352318"/>
            </a:xfrm>
            <a:prstGeom prst="rect">
              <a:avLst/>
            </a:prstGeom>
            <a:grp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panose="02000503000000020004"/>
                  <a:ea typeface="Helvetica Neue" panose="02000503000000020004"/>
                  <a:cs typeface="Helvetica Neue" panose="02000503000000020004"/>
                  <a:sym typeface="Helvetica Neue" panose="02000503000000020004"/>
                </a:defRPr>
              </a:lvl1pPr>
            </a:lstStyle>
            <a:p>
              <a:pPr algn="ctr">
                <a:lnSpc>
                  <a:spcPct val="120000"/>
                </a:lnSpc>
              </a:pPr>
              <a:r>
                <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获取大量基础材料</a:t>
              </a:r>
              <a:endParaRPr lang="zh-CN" altLang="en-US"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44" name="TextBox 8"/>
          <p:cNvSpPr txBox="1"/>
          <p:nvPr/>
        </p:nvSpPr>
        <p:spPr>
          <a:xfrm>
            <a:off x="857250" y="233680"/>
            <a:ext cx="74644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自下而上的写作方法：金字塔式写作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7" name="Round Same Side Corner Rectangle 67"/>
          <p:cNvSpPr/>
          <p:nvPr/>
        </p:nvSpPr>
        <p:spPr>
          <a:xfrm rot="10800000" flipH="1">
            <a:off x="7742835" y="1958332"/>
            <a:ext cx="60936" cy="62770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1" name="Round Same Side Corner Rectangle 67"/>
          <p:cNvSpPr/>
          <p:nvPr/>
        </p:nvSpPr>
        <p:spPr>
          <a:xfrm rot="10800000" flipH="1">
            <a:off x="7803795" y="4271637"/>
            <a:ext cx="60936" cy="627700"/>
          </a:xfrm>
          <a:prstGeom prst="round2SameRect">
            <a:avLst>
              <a:gd name="adj1" fmla="val 50000"/>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100475" tIns="50237" rIns="100475" bIns="50237" rtlCol="0" anchor="ctr"/>
          <a:p>
            <a:pPr algn="ctr">
              <a:lnSpc>
                <a:spcPct val="120000"/>
              </a:lnSpc>
            </a:pPr>
            <a:endParaRPr lang="bg-BG" sz="1600" dirty="0">
              <a:solidFill>
                <a:schemeClr val="tx1">
                  <a:lumMod val="65000"/>
                  <a:lumOff val="3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135" name="Group 26"/>
          <p:cNvGrpSpPr/>
          <p:nvPr/>
        </p:nvGrpSpPr>
        <p:grpSpPr>
          <a:xfrm flipH="1">
            <a:off x="7803514" y="1958340"/>
            <a:ext cx="4147253" cy="1672591"/>
            <a:chOff x="8641556" y="2544052"/>
            <a:chExt cx="2980806" cy="1585997"/>
          </a:xfrm>
        </p:grpSpPr>
        <p:sp>
          <p:nvSpPr>
            <p:cNvPr id="136" name="TextBox 27"/>
            <p:cNvSpPr txBox="1"/>
            <p:nvPr/>
          </p:nvSpPr>
          <p:spPr>
            <a:xfrm>
              <a:off x="9274177" y="2544052"/>
              <a:ext cx="2308935" cy="366092"/>
            </a:xfrm>
            <a:prstGeom prst="rect">
              <a:avLst/>
            </a:prstGeom>
            <a:noFill/>
          </p:spPr>
          <p:txBody>
            <a:bodyPr wrap="square" rtlCol="0">
              <a:spAutoFit/>
            </a:bodyPr>
            <a:p>
              <a:pPr algn="l">
                <a:lnSpc>
                  <a:spcPct val="120000"/>
                </a:lnSpc>
              </a:pPr>
              <a:r>
                <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自下而上的论文写作方法的优点</a:t>
              </a:r>
              <a:endPar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7" name="Rectangle 28"/>
            <p:cNvSpPr/>
            <p:nvPr/>
          </p:nvSpPr>
          <p:spPr>
            <a:xfrm>
              <a:off x="8641556" y="2818019"/>
              <a:ext cx="2980806" cy="1312030"/>
            </a:xfrm>
            <a:prstGeom prst="rect">
              <a:avLst/>
            </a:prstGeom>
          </p:spPr>
          <p:txBody>
            <a:bodyPr wrap="square">
              <a:spAutoFit/>
            </a:bodyPr>
            <a:p>
              <a:pPr lvl="0" indent="0" algn="just" eaLnBrk="1" latinLnBrk="0" hangingPunct="1">
                <a:lnSpc>
                  <a:spcPct val="15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在最后确定论文的课题前，学生可以探究多个感兴趣的研究问题，选择最有研究价值的；</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在确定最终的论文课题前，学生已经对多个课题都有所了解，在找工作时，会更加添彩，得到加分；</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38" name="Group 26"/>
          <p:cNvGrpSpPr/>
          <p:nvPr/>
        </p:nvGrpSpPr>
        <p:grpSpPr>
          <a:xfrm flipH="1">
            <a:off x="7864474" y="4166235"/>
            <a:ext cx="4147253" cy="1672590"/>
            <a:chOff x="8641556" y="2544052"/>
            <a:chExt cx="2980806" cy="1585996"/>
          </a:xfrm>
        </p:grpSpPr>
        <p:sp>
          <p:nvSpPr>
            <p:cNvPr id="139" name="TextBox 27"/>
            <p:cNvSpPr txBox="1"/>
            <p:nvPr/>
          </p:nvSpPr>
          <p:spPr>
            <a:xfrm>
              <a:off x="9274177" y="2544052"/>
              <a:ext cx="2308935" cy="366092"/>
            </a:xfrm>
            <a:prstGeom prst="rect">
              <a:avLst/>
            </a:prstGeom>
            <a:noFill/>
          </p:spPr>
          <p:txBody>
            <a:bodyPr wrap="square" rtlCol="0">
              <a:spAutoFit/>
            </a:bodyPr>
            <a:p>
              <a:pPr algn="l">
                <a:lnSpc>
                  <a:spcPct val="120000"/>
                </a:lnSpc>
              </a:pPr>
              <a:r>
                <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自下而上的论文写作方法的缺点</a:t>
              </a:r>
              <a:endParaRPr lang="zh-CN" altLang="en-US" sz="1600" smtClean="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0" name="Rectangle 28"/>
            <p:cNvSpPr/>
            <p:nvPr/>
          </p:nvSpPr>
          <p:spPr>
            <a:xfrm>
              <a:off x="8641556" y="2818019"/>
              <a:ext cx="2980806" cy="1312029"/>
            </a:xfrm>
            <a:prstGeom prst="rect">
              <a:avLst/>
            </a:prstGeom>
          </p:spPr>
          <p:txBody>
            <a:bodyPr wrap="square">
              <a:spAutoFit/>
            </a:bodyPr>
            <a:p>
              <a:pPr lvl="0" indent="0" algn="just" eaLnBrk="1" latinLnBrk="0" hangingPunct="1">
                <a:lnSpc>
                  <a:spcPct val="150000"/>
                </a:lnSpc>
              </a:pPr>
              <a:r>
                <a:rPr 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个别学生不加选择得将所有发表过的论文都堆砌在一起，从而使论文失去一致性和连贯性；</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lvl="0" indent="0"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 </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学生会花费更多是时间和精力去统一出现在多篇不同论文中的术语和符号；</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wipe(up)">
                                      <p:cBhvr>
                                        <p:cTn id="43" dur="500"/>
                                        <p:tgtEl>
                                          <p:spTgt spid="127"/>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up)">
                                      <p:cBhvr>
                                        <p:cTn id="47" dur="500"/>
                                        <p:tgtEl>
                                          <p:spTgt spid="13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p:cTn id="51" dur="500"/>
                                        <p:tgtEl>
                                          <p:spTgt spid="13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38"/>
                                        </p:tgtEl>
                                        <p:attrNameLst>
                                          <p:attrName>style.visibility</p:attrName>
                                        </p:attrNameLst>
                                      </p:cBhvr>
                                      <p:to>
                                        <p:strVal val="visible"/>
                                      </p:to>
                                    </p:set>
                                    <p:animEffect transition="in" filter="fade">
                                      <p:cBhvr>
                                        <p:cTn id="55"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7" grpId="0" bldLvl="0" animBg="1"/>
      <p:bldP spid="127" grpId="0" bldLvl="0" animBg="1"/>
      <p:bldP spid="13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53" y="1096046"/>
            <a:ext cx="12858044" cy="3398968"/>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7" name="Rectangle 6"/>
          <p:cNvSpPr/>
          <p:nvPr/>
        </p:nvSpPr>
        <p:spPr>
          <a:xfrm>
            <a:off x="912119" y="5562248"/>
            <a:ext cx="10989864" cy="1477010"/>
          </a:xfrm>
          <a:prstGeom prst="rect">
            <a:avLst/>
          </a:prstGeom>
        </p:spPr>
        <p:txBody>
          <a:bodyPr wrap="square" lIns="0" tIns="0" rIns="0" bIns="0">
            <a:spAutoFit/>
          </a:bodyPr>
          <a:lstStyle/>
          <a:p>
            <a:pPr algn="just">
              <a:lnSpc>
                <a:spcPct val="150000"/>
              </a:lnSpc>
              <a:defRPr/>
            </a:pP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在学术论文的写作过程中，我们应当明确：</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defRPr/>
            </a:pP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提出严密的论点；</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defRPr/>
            </a:pP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简明扼要地阐述论点和结果；</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defRPr/>
            </a:pP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3.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花费精力和时间去对这二者作优化；</a:t>
            </a:r>
            <a:endPar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3" name="Group 12"/>
          <p:cNvGrpSpPr/>
          <p:nvPr/>
        </p:nvGrpSpPr>
        <p:grpSpPr>
          <a:xfrm>
            <a:off x="5395787" y="1761942"/>
            <a:ext cx="2067177" cy="2067177"/>
            <a:chOff x="5115951" y="1852912"/>
            <a:chExt cx="1960098" cy="1960098"/>
          </a:xfrm>
        </p:grpSpPr>
        <p:sp>
          <p:nvSpPr>
            <p:cNvPr id="8" name="Oval 7"/>
            <p:cNvSpPr/>
            <p:nvPr/>
          </p:nvSpPr>
          <p:spPr>
            <a:xfrm>
              <a:off x="5115951" y="1852912"/>
              <a:ext cx="1960098" cy="1960098"/>
            </a:xfrm>
            <a:prstGeom prst="ellipse">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9" name="TextBox 8"/>
            <p:cNvSpPr txBox="1"/>
            <p:nvPr/>
          </p:nvSpPr>
          <p:spPr>
            <a:xfrm>
              <a:off x="5534787" y="2417462"/>
              <a:ext cx="1201079" cy="826194"/>
            </a:xfrm>
            <a:prstGeom prst="rect">
              <a:avLst/>
            </a:prstGeom>
            <a:noFill/>
          </p:spPr>
          <p:txBody>
            <a:bodyPr wrap="none" rtlCol="0">
              <a:spAutoFit/>
            </a:bodyPr>
            <a:lstStyle/>
            <a:p>
              <a:r>
                <a:rPr lang="en-US" sz="5060" dirty="0">
                  <a:solidFill>
                    <a:schemeClr val="bg1"/>
                  </a:solidFill>
                  <a:latin typeface="Arial" panose="020B0604020202090204" pitchFamily="34" charset="0"/>
                  <a:ea typeface="微软雅黑" panose="020B0503020204020204" pitchFamily="34" charset="-122"/>
                  <a:sym typeface="Arial" panose="020B0604020202090204" pitchFamily="34" charset="0"/>
                </a:rPr>
                <a:t>$50</a:t>
              </a:r>
              <a:endParaRPr lang="en-GB" sz="506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10" name="TextBox 9"/>
          <p:cNvSpPr txBox="1"/>
          <p:nvPr/>
        </p:nvSpPr>
        <p:spPr>
          <a:xfrm>
            <a:off x="911860" y="5070475"/>
            <a:ext cx="3670935" cy="307340"/>
          </a:xfrm>
          <a:prstGeom prst="rect">
            <a:avLst/>
          </a:prstGeom>
          <a:noFill/>
        </p:spPr>
        <p:txBody>
          <a:bodyPr wrap="square" lIns="0" tIns="0" rIns="0" bIns="0" rtlCol="0">
            <a:spAutoFit/>
          </a:bodyPr>
          <a:lstStyle/>
          <a:p>
            <a:pPr algn="just"/>
            <a:r>
              <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论文写作的总结</a:t>
            </a:r>
            <a:endPar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1"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总结</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 y="-3175"/>
            <a:ext cx="12858115" cy="377761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19" name="Rectangle 18"/>
          <p:cNvSpPr/>
          <p:nvPr/>
        </p:nvSpPr>
        <p:spPr>
          <a:xfrm>
            <a:off x="7178040" y="0"/>
            <a:ext cx="4392930" cy="37738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7384623" y="958952"/>
            <a:ext cx="2933183" cy="307340"/>
          </a:xfrm>
          <a:prstGeom prst="rect">
            <a:avLst/>
          </a:prstGeom>
          <a:noFill/>
        </p:spPr>
        <p:txBody>
          <a:bodyPr wrap="square" lIns="0" tIns="0" rIns="0" bIns="0" rtlCol="0">
            <a:spAutoFit/>
          </a:bodyPr>
          <a:lstStyle/>
          <a:p>
            <a:r>
              <a:rPr lang="zh-CN" altLang="en-GB" sz="2000" dirty="0">
                <a:solidFill>
                  <a:schemeClr val="bg1"/>
                </a:solidFill>
                <a:latin typeface="Arial" panose="020B0604020202090204" pitchFamily="34" charset="0"/>
                <a:ea typeface="微软雅黑" panose="020B0503020204020204" pitchFamily="34" charset="-122"/>
                <a:sym typeface="Arial" panose="020B0604020202090204" pitchFamily="34" charset="0"/>
              </a:rPr>
              <a:t>深度学习的实质</a:t>
            </a:r>
            <a:endParaRPr lang="zh-CN" altLang="en-GB" sz="20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Rectangle 21"/>
          <p:cNvSpPr/>
          <p:nvPr/>
        </p:nvSpPr>
        <p:spPr>
          <a:xfrm>
            <a:off x="7365365" y="1559560"/>
            <a:ext cx="4018280" cy="1723390"/>
          </a:xfrm>
          <a:prstGeom prst="rect">
            <a:avLst/>
          </a:prstGeom>
        </p:spPr>
        <p:txBody>
          <a:bodyPr wrap="square" lIns="0" tIns="0" rIns="0" bIns="0">
            <a:spAutoFit/>
          </a:bodyPr>
          <a:lstStyle/>
          <a:p>
            <a:pPr eaLnBrk="1" latinLnBrk="0" hangingPunct="1">
              <a:lnSpc>
                <a:spcPct val="20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实质是通过构建具有很多隐层的机器学习模型和海量的训练数据，来学习更有用的特征，从而最终提升分类或预测的准确性。</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eaLnBrk="1" latinLnBrk="0" hangingPunct="1">
              <a:lnSpc>
                <a:spcPct val="200000"/>
              </a:lnSpc>
            </a:pPr>
            <a:r>
              <a:rPr sz="1400" dirty="0">
                <a:solidFill>
                  <a:schemeClr val="bg1"/>
                </a:solidFill>
                <a:latin typeface="Arial" panose="020B0604020202090204" pitchFamily="34" charset="0"/>
                <a:ea typeface="微软雅黑" panose="020B0503020204020204" pitchFamily="34" charset="-122"/>
                <a:sym typeface="Arial" panose="020B0604020202090204" pitchFamily="34" charset="0"/>
              </a:rPr>
              <a:t>因此，“深度模型”是手段，“特征学习”是目的。</a:t>
            </a:r>
            <a:endParaRPr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Rectangle 6"/>
          <p:cNvSpPr/>
          <p:nvPr/>
        </p:nvSpPr>
        <p:spPr>
          <a:xfrm>
            <a:off x="168275" y="4936490"/>
            <a:ext cx="12384405" cy="1107440"/>
          </a:xfrm>
          <a:prstGeom prst="rect">
            <a:avLst/>
          </a:prstGeom>
        </p:spPr>
        <p:txBody>
          <a:bodyPr wrap="square" lIns="0" tIns="0" rIns="0" bIns="0">
            <a:spAutoFit/>
          </a:bodyPr>
          <a:lstStyle/>
          <a:p>
            <a:pPr algn="just">
              <a:lnSpc>
                <a:spcPct val="150000"/>
              </a:lnSpc>
              <a:defRPr/>
            </a:pPr>
            <a:r>
              <a:rPr lang="zh-CN"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浅层学习：</a:t>
            </a:r>
            <a:r>
              <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20世纪80年代末期，用于人工神经网络的反向传播算法（也叫Back Propagation算法或者BP算法）的发明，给机器学习带来了希望，掀起了基于统计模型的机器学习热潮。这个热潮一直持续到今天。人们发现，利用BP算法可以让一个人工神经网络模型从大量训练样本中学习统计规律，从而对未知事件做预测。这种基于统计的机器学习方法比起过去基于人工规则的系统，在很多方面显出优越性。这个时候的人工神经网络，虽也被称作多层感知机（Multi-layer Perceptron），但实际是种只含有一层隐层节点的浅层模型</a:t>
            </a:r>
            <a:endPar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defRPr/>
            </a:pPr>
            <a:r>
              <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支撑向量机（SVM，Support Vector Machines）、Boosting、最大熵方法（如LR，Logistic Regression）</a:t>
            </a:r>
            <a:endPar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 name="TextBox 9"/>
          <p:cNvSpPr txBox="1"/>
          <p:nvPr/>
        </p:nvSpPr>
        <p:spPr>
          <a:xfrm>
            <a:off x="167969" y="4516129"/>
            <a:ext cx="2664296" cy="307340"/>
          </a:xfrm>
          <a:prstGeom prst="rect">
            <a:avLst/>
          </a:prstGeom>
          <a:noFill/>
        </p:spPr>
        <p:txBody>
          <a:bodyPr wrap="square" lIns="0" tIns="0" rIns="0" bIns="0" rtlCol="0">
            <a:spAutoFit/>
          </a:bodyPr>
          <a:lstStyle/>
          <a:p>
            <a:pPr algn="just"/>
            <a:r>
              <a:rPr lang="zh-CN" altLang="en-GB"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从浅层学习到深度学习</a:t>
            </a:r>
            <a:endParaRPr lang="zh-CN" altLang="en-GB"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TextBox 8"/>
          <p:cNvSpPr txBox="1"/>
          <p:nvPr/>
        </p:nvSpPr>
        <p:spPr>
          <a:xfrm>
            <a:off x="857250" y="233680"/>
            <a:ext cx="5920105" cy="492125"/>
          </a:xfrm>
          <a:prstGeom prst="rect">
            <a:avLst/>
          </a:prstGeom>
          <a:noFill/>
        </p:spPr>
        <p:txBody>
          <a:bodyPr wrap="square" lIns="0" tIns="0" rIns="0" bIns="0" rtlCol="0" anchor="ctr">
            <a:spAutoFit/>
          </a:bodyPr>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深度学习的概念、定位</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 name="Rectangle 6"/>
          <p:cNvSpPr/>
          <p:nvPr/>
        </p:nvSpPr>
        <p:spPr>
          <a:xfrm>
            <a:off x="168275" y="6043930"/>
            <a:ext cx="12536170" cy="1107440"/>
          </a:xfrm>
          <a:prstGeom prst="rect">
            <a:avLst/>
          </a:prstGeom>
        </p:spPr>
        <p:txBody>
          <a:bodyPr wrap="square" lIns="0" tIns="0" rIns="0" bIns="0">
            <a:spAutoFit/>
          </a:bodyPr>
          <a:p>
            <a:pPr algn="just">
              <a:lnSpc>
                <a:spcPct val="150000"/>
              </a:lnSpc>
              <a:defRPr/>
            </a:pPr>
            <a:r>
              <a:rPr lang="zh-CN"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a:t>
            </a:r>
            <a:r>
              <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深度学习可通过学习一种深层非线性网络结构，实现复杂函数逼近，表征输入数据分布式表示，并展现了强大的从少数样本集中学习数据集本质特征的能力。（多层的好处是可以用较少的参数表示复杂的函数）</a:t>
            </a:r>
            <a:endPar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algn="just">
              <a:lnSpc>
                <a:spcPct val="150000"/>
              </a:lnSpc>
              <a:defRPr/>
            </a:pPr>
            <a:r>
              <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区别于传统的浅层学习，深度学习的不同在于：1）强调了模型结构的深度，通常有5层、6层，甚至10多层的隐层节点；2）明确突出了特征学习的重要性，也就是说，通过逐层特征变换，将样本在原空间的特征表示变换到一个新特征空间，从而使分类或预测更加容易。与人工规则构造特征的方法相比，利用大数据来学习特征，更能够刻画数据的丰富内在信息。</a:t>
            </a:r>
            <a:endParaRPr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8" grpId="0"/>
      <p:bldP spid="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4" name="Freeform 2351"/>
          <p:cNvSpPr/>
          <p:nvPr/>
        </p:nvSpPr>
        <p:spPr bwMode="auto">
          <a:xfrm>
            <a:off x="4218110" y="1138958"/>
            <a:ext cx="4397134" cy="1187385"/>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accent1">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45" name="Freeform 2352"/>
          <p:cNvSpPr>
            <a:spLocks noEditPoints="1"/>
          </p:cNvSpPr>
          <p:nvPr/>
        </p:nvSpPr>
        <p:spPr bwMode="auto">
          <a:xfrm>
            <a:off x="4994354" y="2607314"/>
            <a:ext cx="3227211" cy="1017532"/>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accent2">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46" name="Freeform 2353"/>
          <p:cNvSpPr/>
          <p:nvPr/>
        </p:nvSpPr>
        <p:spPr bwMode="auto">
          <a:xfrm>
            <a:off x="5395969" y="3862959"/>
            <a:ext cx="2404931" cy="784181"/>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accent3">
              <a:lumMod val="50000"/>
            </a:schemeClr>
          </a:solid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47" name="Freeform 2354"/>
          <p:cNvSpPr/>
          <p:nvPr/>
        </p:nvSpPr>
        <p:spPr bwMode="auto">
          <a:xfrm>
            <a:off x="5600746" y="4212188"/>
            <a:ext cx="2214442" cy="1100078"/>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48" name="Freeform 2355"/>
          <p:cNvSpPr/>
          <p:nvPr/>
        </p:nvSpPr>
        <p:spPr bwMode="auto">
          <a:xfrm>
            <a:off x="5349935" y="2954958"/>
            <a:ext cx="2890680" cy="1438196"/>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49" name="Freeform 2356"/>
          <p:cNvSpPr/>
          <p:nvPr/>
        </p:nvSpPr>
        <p:spPr bwMode="auto">
          <a:xfrm>
            <a:off x="4932445" y="1518350"/>
            <a:ext cx="3706610" cy="1844574"/>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noAutofit/>
          </a:bodyPr>
          <a:lstStyle/>
          <a:p>
            <a:pPr algn="ctr">
              <a:lnSpc>
                <a:spcPct val="120000"/>
              </a:lnSpc>
            </a:pPr>
            <a:endParaRPr lang="zh-CN" altLang="en-US" sz="2000" kern="0">
              <a:solidFill>
                <a:sysClr val="window" lastClr="FFFFFF"/>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 name="组合 1"/>
          <p:cNvGrpSpPr/>
          <p:nvPr/>
        </p:nvGrpSpPr>
        <p:grpSpPr>
          <a:xfrm>
            <a:off x="7311977" y="1942189"/>
            <a:ext cx="687351" cy="2784322"/>
            <a:chOff x="7312026" y="2874963"/>
            <a:chExt cx="687388" cy="2784475"/>
          </a:xfrm>
          <a:solidFill>
            <a:schemeClr val="bg1"/>
          </a:solidFill>
        </p:grpSpPr>
        <p:sp>
          <p:nvSpPr>
            <p:cNvPr id="4150" name="Freeform 2357"/>
            <p:cNvSpPr/>
            <p:nvPr/>
          </p:nvSpPr>
          <p:spPr bwMode="auto">
            <a:xfrm>
              <a:off x="7312026" y="5386388"/>
              <a:ext cx="206375" cy="273050"/>
            </a:xfrm>
            <a:custGeom>
              <a:avLst/>
              <a:gdLst>
                <a:gd name="T0" fmla="*/ 132 w 262"/>
                <a:gd name="T1" fmla="*/ 0 h 344"/>
                <a:gd name="T2" fmla="*/ 149 w 262"/>
                <a:gd name="T3" fmla="*/ 1 h 344"/>
                <a:gd name="T4" fmla="*/ 96 w 262"/>
                <a:gd name="T5" fmla="*/ 54 h 344"/>
                <a:gd name="T6" fmla="*/ 120 w 262"/>
                <a:gd name="T7" fmla="*/ 138 h 344"/>
                <a:gd name="T8" fmla="*/ 204 w 262"/>
                <a:gd name="T9" fmla="*/ 162 h 344"/>
                <a:gd name="T10" fmla="*/ 260 w 262"/>
                <a:gd name="T11" fmla="*/ 106 h 344"/>
                <a:gd name="T12" fmla="*/ 262 w 262"/>
                <a:gd name="T13" fmla="*/ 118 h 344"/>
                <a:gd name="T14" fmla="*/ 262 w 262"/>
                <a:gd name="T15" fmla="*/ 131 h 344"/>
                <a:gd name="T16" fmla="*/ 258 w 262"/>
                <a:gd name="T17" fmla="*/ 162 h 344"/>
                <a:gd name="T18" fmla="*/ 248 w 262"/>
                <a:gd name="T19" fmla="*/ 190 h 344"/>
                <a:gd name="T20" fmla="*/ 231 w 262"/>
                <a:gd name="T21" fmla="*/ 216 h 344"/>
                <a:gd name="T22" fmla="*/ 209 w 262"/>
                <a:gd name="T23" fmla="*/ 236 h 344"/>
                <a:gd name="T24" fmla="*/ 184 w 262"/>
                <a:gd name="T25" fmla="*/ 251 h 344"/>
                <a:gd name="T26" fmla="*/ 154 w 262"/>
                <a:gd name="T27" fmla="*/ 260 h 344"/>
                <a:gd name="T28" fmla="*/ 154 w 262"/>
                <a:gd name="T29" fmla="*/ 344 h 344"/>
                <a:gd name="T30" fmla="*/ 46 w 262"/>
                <a:gd name="T31" fmla="*/ 344 h 344"/>
                <a:gd name="T32" fmla="*/ 46 w 262"/>
                <a:gd name="T33" fmla="*/ 231 h 344"/>
                <a:gd name="T34" fmla="*/ 27 w 262"/>
                <a:gd name="T35" fmla="*/ 211 h 344"/>
                <a:gd name="T36" fmla="*/ 14 w 262"/>
                <a:gd name="T37" fmla="*/ 187 h 344"/>
                <a:gd name="T38" fmla="*/ 3 w 262"/>
                <a:gd name="T39" fmla="*/ 160 h 344"/>
                <a:gd name="T40" fmla="*/ 0 w 262"/>
                <a:gd name="T41" fmla="*/ 131 h 344"/>
                <a:gd name="T42" fmla="*/ 5 w 262"/>
                <a:gd name="T43" fmla="*/ 96 h 344"/>
                <a:gd name="T44" fmla="*/ 19 w 262"/>
                <a:gd name="T45" fmla="*/ 65 h 344"/>
                <a:gd name="T46" fmla="*/ 39 w 262"/>
                <a:gd name="T47" fmla="*/ 38 h 344"/>
                <a:gd name="T48" fmla="*/ 66 w 262"/>
                <a:gd name="T49" fmla="*/ 18 h 344"/>
                <a:gd name="T50" fmla="*/ 96 w 262"/>
                <a:gd name="T51" fmla="*/ 5 h 344"/>
                <a:gd name="T52" fmla="*/ 132 w 262"/>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344">
                  <a:moveTo>
                    <a:pt x="132" y="0"/>
                  </a:moveTo>
                  <a:lnTo>
                    <a:pt x="149" y="1"/>
                  </a:lnTo>
                  <a:lnTo>
                    <a:pt x="96" y="54"/>
                  </a:lnTo>
                  <a:lnTo>
                    <a:pt x="120" y="138"/>
                  </a:lnTo>
                  <a:lnTo>
                    <a:pt x="204" y="162"/>
                  </a:lnTo>
                  <a:lnTo>
                    <a:pt x="260" y="106"/>
                  </a:lnTo>
                  <a:lnTo>
                    <a:pt x="262" y="118"/>
                  </a:lnTo>
                  <a:lnTo>
                    <a:pt x="262" y="131"/>
                  </a:lnTo>
                  <a:lnTo>
                    <a:pt x="258" y="162"/>
                  </a:lnTo>
                  <a:lnTo>
                    <a:pt x="248" y="190"/>
                  </a:lnTo>
                  <a:lnTo>
                    <a:pt x="231" y="216"/>
                  </a:lnTo>
                  <a:lnTo>
                    <a:pt x="209" y="236"/>
                  </a:lnTo>
                  <a:lnTo>
                    <a:pt x="184" y="251"/>
                  </a:lnTo>
                  <a:lnTo>
                    <a:pt x="154" y="260"/>
                  </a:lnTo>
                  <a:lnTo>
                    <a:pt x="154" y="344"/>
                  </a:lnTo>
                  <a:lnTo>
                    <a:pt x="46" y="344"/>
                  </a:lnTo>
                  <a:lnTo>
                    <a:pt x="46" y="231"/>
                  </a:lnTo>
                  <a:lnTo>
                    <a:pt x="27" y="211"/>
                  </a:lnTo>
                  <a:lnTo>
                    <a:pt x="14" y="187"/>
                  </a:lnTo>
                  <a:lnTo>
                    <a:pt x="3" y="160"/>
                  </a:lnTo>
                  <a:lnTo>
                    <a:pt x="0" y="131"/>
                  </a:lnTo>
                  <a:lnTo>
                    <a:pt x="5" y="96"/>
                  </a:lnTo>
                  <a:lnTo>
                    <a:pt x="19" y="65"/>
                  </a:lnTo>
                  <a:lnTo>
                    <a:pt x="39" y="38"/>
                  </a:lnTo>
                  <a:lnTo>
                    <a:pt x="66" y="18"/>
                  </a:lnTo>
                  <a:lnTo>
                    <a:pt x="96" y="5"/>
                  </a:lnTo>
                  <a:lnTo>
                    <a:pt x="132" y="0"/>
                  </a:lnTo>
                  <a:close/>
                </a:path>
              </a:pathLst>
            </a:custGeom>
            <a:grpFill/>
            <a:ln w="0">
              <a:noFill/>
              <a:prstDash val="solid"/>
              <a:round/>
            </a:ln>
          </p:spPr>
          <p:txBody>
            <a:bodyPr vert="horz" wrap="square" lIns="91435" tIns="45717" rIns="91435" bIns="45717" numCol="1" anchor="t" anchorCtr="0" compatLnSpc="1"/>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34" name="任意多边形 2433"/>
            <p:cNvSpPr/>
            <p:nvPr/>
          </p:nvSpPr>
          <p:spPr bwMode="auto">
            <a:xfrm>
              <a:off x="7405687" y="4200525"/>
              <a:ext cx="339726" cy="341313"/>
            </a:xfrm>
            <a:custGeom>
              <a:avLst/>
              <a:gdLst>
                <a:gd name="connsiteX0" fmla="*/ 185739 w 339726"/>
                <a:gd name="connsiteY0" fmla="*/ 211138 h 341313"/>
                <a:gd name="connsiteX1" fmla="*/ 189707 w 339726"/>
                <a:gd name="connsiteY1" fmla="*/ 211138 h 341313"/>
                <a:gd name="connsiteX2" fmla="*/ 189707 w 339726"/>
                <a:gd name="connsiteY2" fmla="*/ 212707 h 341313"/>
                <a:gd name="connsiteX3" fmla="*/ 189707 w 339726"/>
                <a:gd name="connsiteY3" fmla="*/ 215059 h 341313"/>
                <a:gd name="connsiteX4" fmla="*/ 189707 w 339726"/>
                <a:gd name="connsiteY4" fmla="*/ 218980 h 341313"/>
                <a:gd name="connsiteX5" fmla="*/ 191295 w 339726"/>
                <a:gd name="connsiteY5" fmla="*/ 226038 h 341313"/>
                <a:gd name="connsiteX6" fmla="*/ 191295 w 339726"/>
                <a:gd name="connsiteY6" fmla="*/ 232311 h 341313"/>
                <a:gd name="connsiteX7" fmla="*/ 191295 w 339726"/>
                <a:gd name="connsiteY7" fmla="*/ 241722 h 341313"/>
                <a:gd name="connsiteX8" fmla="*/ 192089 w 339726"/>
                <a:gd name="connsiteY8" fmla="*/ 251132 h 341313"/>
                <a:gd name="connsiteX9" fmla="*/ 192089 w 339726"/>
                <a:gd name="connsiteY9" fmla="*/ 261326 h 341313"/>
                <a:gd name="connsiteX10" fmla="*/ 192089 w 339726"/>
                <a:gd name="connsiteY10" fmla="*/ 273873 h 341313"/>
                <a:gd name="connsiteX11" fmla="*/ 193676 w 339726"/>
                <a:gd name="connsiteY11" fmla="*/ 285636 h 341313"/>
                <a:gd name="connsiteX12" fmla="*/ 193676 w 339726"/>
                <a:gd name="connsiteY12" fmla="*/ 291909 h 341313"/>
                <a:gd name="connsiteX13" fmla="*/ 193676 w 339726"/>
                <a:gd name="connsiteY13" fmla="*/ 298967 h 341313"/>
                <a:gd name="connsiteX14" fmla="*/ 193676 w 339726"/>
                <a:gd name="connsiteY14" fmla="*/ 313083 h 341313"/>
                <a:gd name="connsiteX15" fmla="*/ 192089 w 339726"/>
                <a:gd name="connsiteY15" fmla="*/ 327982 h 341313"/>
                <a:gd name="connsiteX16" fmla="*/ 192089 w 339726"/>
                <a:gd name="connsiteY16" fmla="*/ 341313 h 341313"/>
                <a:gd name="connsiteX17" fmla="*/ 169863 w 339726"/>
                <a:gd name="connsiteY17" fmla="*/ 341313 h 341313"/>
                <a:gd name="connsiteX18" fmla="*/ 169863 w 339726"/>
                <a:gd name="connsiteY18" fmla="*/ 339745 h 341313"/>
                <a:gd name="connsiteX19" fmla="*/ 172245 w 339726"/>
                <a:gd name="connsiteY19" fmla="*/ 324845 h 341313"/>
                <a:gd name="connsiteX20" fmla="*/ 174626 w 339726"/>
                <a:gd name="connsiteY20" fmla="*/ 312298 h 341313"/>
                <a:gd name="connsiteX21" fmla="*/ 176213 w 339726"/>
                <a:gd name="connsiteY21" fmla="*/ 297399 h 341313"/>
                <a:gd name="connsiteX22" fmla="*/ 178595 w 339726"/>
                <a:gd name="connsiteY22" fmla="*/ 285636 h 341313"/>
                <a:gd name="connsiteX23" fmla="*/ 180182 w 339726"/>
                <a:gd name="connsiteY23" fmla="*/ 272305 h 341313"/>
                <a:gd name="connsiteX24" fmla="*/ 181770 w 339726"/>
                <a:gd name="connsiteY24" fmla="*/ 261326 h 341313"/>
                <a:gd name="connsiteX25" fmla="*/ 183357 w 339726"/>
                <a:gd name="connsiteY25" fmla="*/ 251132 h 341313"/>
                <a:gd name="connsiteX26" fmla="*/ 183357 w 339726"/>
                <a:gd name="connsiteY26" fmla="*/ 240153 h 341313"/>
                <a:gd name="connsiteX27" fmla="*/ 184151 w 339726"/>
                <a:gd name="connsiteY27" fmla="*/ 232311 h 341313"/>
                <a:gd name="connsiteX28" fmla="*/ 184151 w 339726"/>
                <a:gd name="connsiteY28" fmla="*/ 226038 h 341313"/>
                <a:gd name="connsiteX29" fmla="*/ 185739 w 339726"/>
                <a:gd name="connsiteY29" fmla="*/ 218980 h 341313"/>
                <a:gd name="connsiteX30" fmla="*/ 185739 w 339726"/>
                <a:gd name="connsiteY30" fmla="*/ 215059 h 341313"/>
                <a:gd name="connsiteX31" fmla="*/ 185739 w 339726"/>
                <a:gd name="connsiteY31" fmla="*/ 212707 h 341313"/>
                <a:gd name="connsiteX32" fmla="*/ 298218 w 339726"/>
                <a:gd name="connsiteY32" fmla="*/ 173038 h 341313"/>
                <a:gd name="connsiteX33" fmla="*/ 314183 w 339726"/>
                <a:gd name="connsiteY33" fmla="*/ 173038 h 341313"/>
                <a:gd name="connsiteX34" fmla="*/ 327753 w 339726"/>
                <a:gd name="connsiteY34" fmla="*/ 174614 h 341313"/>
                <a:gd name="connsiteX35" fmla="*/ 337332 w 339726"/>
                <a:gd name="connsiteY35" fmla="*/ 175402 h 341313"/>
                <a:gd name="connsiteX36" fmla="*/ 339726 w 339726"/>
                <a:gd name="connsiteY36" fmla="*/ 175402 h 341313"/>
                <a:gd name="connsiteX37" fmla="*/ 339726 w 339726"/>
                <a:gd name="connsiteY37" fmla="*/ 179341 h 341313"/>
                <a:gd name="connsiteX38" fmla="*/ 338130 w 339726"/>
                <a:gd name="connsiteY38" fmla="*/ 188797 h 341313"/>
                <a:gd name="connsiteX39" fmla="*/ 334139 w 339726"/>
                <a:gd name="connsiteY39" fmla="*/ 200616 h 341313"/>
                <a:gd name="connsiteX40" fmla="*/ 329349 w 339726"/>
                <a:gd name="connsiteY40" fmla="*/ 217164 h 341313"/>
                <a:gd name="connsiteX41" fmla="*/ 320569 w 339726"/>
                <a:gd name="connsiteY41" fmla="*/ 234499 h 341313"/>
                <a:gd name="connsiteX42" fmla="*/ 310191 w 339726"/>
                <a:gd name="connsiteY42" fmla="*/ 250258 h 341313"/>
                <a:gd name="connsiteX43" fmla="*/ 294227 w 339726"/>
                <a:gd name="connsiteY43" fmla="*/ 263653 h 341313"/>
                <a:gd name="connsiteX44" fmla="*/ 272674 w 339726"/>
                <a:gd name="connsiteY44" fmla="*/ 273897 h 341313"/>
                <a:gd name="connsiteX45" fmla="*/ 249525 w 339726"/>
                <a:gd name="connsiteY45" fmla="*/ 279412 h 341313"/>
                <a:gd name="connsiteX46" fmla="*/ 229570 w 339726"/>
                <a:gd name="connsiteY46" fmla="*/ 280988 h 341313"/>
                <a:gd name="connsiteX47" fmla="*/ 212008 w 339726"/>
                <a:gd name="connsiteY47" fmla="*/ 279412 h 341313"/>
                <a:gd name="connsiteX48" fmla="*/ 199236 w 339726"/>
                <a:gd name="connsiteY48" fmla="*/ 277048 h 341313"/>
                <a:gd name="connsiteX49" fmla="*/ 206421 w 339726"/>
                <a:gd name="connsiteY49" fmla="*/ 271533 h 341313"/>
                <a:gd name="connsiteX50" fmla="*/ 216798 w 339726"/>
                <a:gd name="connsiteY50" fmla="*/ 262077 h 341313"/>
                <a:gd name="connsiteX51" fmla="*/ 222385 w 339726"/>
                <a:gd name="connsiteY51" fmla="*/ 256562 h 341313"/>
                <a:gd name="connsiteX52" fmla="*/ 227973 w 339726"/>
                <a:gd name="connsiteY52" fmla="*/ 252622 h 341313"/>
                <a:gd name="connsiteX53" fmla="*/ 241543 w 339726"/>
                <a:gd name="connsiteY53" fmla="*/ 242378 h 341313"/>
                <a:gd name="connsiteX54" fmla="*/ 243938 w 339726"/>
                <a:gd name="connsiteY54" fmla="*/ 240802 h 341313"/>
                <a:gd name="connsiteX55" fmla="*/ 247131 w 339726"/>
                <a:gd name="connsiteY55" fmla="*/ 238439 h 341313"/>
                <a:gd name="connsiteX56" fmla="*/ 253517 w 339726"/>
                <a:gd name="connsiteY56" fmla="*/ 232923 h 341313"/>
                <a:gd name="connsiteX57" fmla="*/ 259903 w 339726"/>
                <a:gd name="connsiteY57" fmla="*/ 228983 h 341313"/>
                <a:gd name="connsiteX58" fmla="*/ 265490 w 339726"/>
                <a:gd name="connsiteY58" fmla="*/ 223467 h 341313"/>
                <a:gd name="connsiteX59" fmla="*/ 272674 w 339726"/>
                <a:gd name="connsiteY59" fmla="*/ 219528 h 341313"/>
                <a:gd name="connsiteX60" fmla="*/ 277464 w 339726"/>
                <a:gd name="connsiteY60" fmla="*/ 215588 h 341313"/>
                <a:gd name="connsiteX61" fmla="*/ 288639 w 339726"/>
                <a:gd name="connsiteY61" fmla="*/ 209284 h 341313"/>
                <a:gd name="connsiteX62" fmla="*/ 292630 w 339726"/>
                <a:gd name="connsiteY62" fmla="*/ 206132 h 341313"/>
                <a:gd name="connsiteX63" fmla="*/ 298218 w 339726"/>
                <a:gd name="connsiteY63" fmla="*/ 202192 h 341313"/>
                <a:gd name="connsiteX64" fmla="*/ 300613 w 339726"/>
                <a:gd name="connsiteY64" fmla="*/ 200616 h 341313"/>
                <a:gd name="connsiteX65" fmla="*/ 304604 w 339726"/>
                <a:gd name="connsiteY65" fmla="*/ 198252 h 341313"/>
                <a:gd name="connsiteX66" fmla="*/ 307797 w 339726"/>
                <a:gd name="connsiteY66" fmla="*/ 196676 h 341313"/>
                <a:gd name="connsiteX67" fmla="*/ 310191 w 339726"/>
                <a:gd name="connsiteY67" fmla="*/ 195888 h 341313"/>
                <a:gd name="connsiteX68" fmla="*/ 311788 w 339726"/>
                <a:gd name="connsiteY68" fmla="*/ 194313 h 341313"/>
                <a:gd name="connsiteX69" fmla="*/ 310191 w 339726"/>
                <a:gd name="connsiteY69" fmla="*/ 194313 h 341313"/>
                <a:gd name="connsiteX70" fmla="*/ 307797 w 339726"/>
                <a:gd name="connsiteY70" fmla="*/ 195888 h 341313"/>
                <a:gd name="connsiteX71" fmla="*/ 304604 w 339726"/>
                <a:gd name="connsiteY71" fmla="*/ 198252 h 341313"/>
                <a:gd name="connsiteX72" fmla="*/ 300613 w 339726"/>
                <a:gd name="connsiteY72" fmla="*/ 199828 h 341313"/>
                <a:gd name="connsiteX73" fmla="*/ 296621 w 339726"/>
                <a:gd name="connsiteY73" fmla="*/ 202192 h 341313"/>
                <a:gd name="connsiteX74" fmla="*/ 292630 w 339726"/>
                <a:gd name="connsiteY74" fmla="*/ 204556 h 341313"/>
                <a:gd name="connsiteX75" fmla="*/ 287043 w 339726"/>
                <a:gd name="connsiteY75" fmla="*/ 207708 h 341313"/>
                <a:gd name="connsiteX76" fmla="*/ 276666 w 339726"/>
                <a:gd name="connsiteY76" fmla="*/ 213224 h 341313"/>
                <a:gd name="connsiteX77" fmla="*/ 269481 w 339726"/>
                <a:gd name="connsiteY77" fmla="*/ 217164 h 341313"/>
                <a:gd name="connsiteX78" fmla="*/ 264692 w 339726"/>
                <a:gd name="connsiteY78" fmla="*/ 221104 h 341313"/>
                <a:gd name="connsiteX79" fmla="*/ 257508 w 339726"/>
                <a:gd name="connsiteY79" fmla="*/ 225043 h 341313"/>
                <a:gd name="connsiteX80" fmla="*/ 251122 w 339726"/>
                <a:gd name="connsiteY80" fmla="*/ 228983 h 341313"/>
                <a:gd name="connsiteX81" fmla="*/ 243938 w 339726"/>
                <a:gd name="connsiteY81" fmla="*/ 232923 h 341313"/>
                <a:gd name="connsiteX82" fmla="*/ 239947 w 339726"/>
                <a:gd name="connsiteY82" fmla="*/ 235287 h 341313"/>
                <a:gd name="connsiteX83" fmla="*/ 237552 w 339726"/>
                <a:gd name="connsiteY83" fmla="*/ 238439 h 341313"/>
                <a:gd name="connsiteX84" fmla="*/ 223982 w 339726"/>
                <a:gd name="connsiteY84" fmla="*/ 246318 h 341313"/>
                <a:gd name="connsiteX85" fmla="*/ 216798 w 339726"/>
                <a:gd name="connsiteY85" fmla="*/ 251834 h 341313"/>
                <a:gd name="connsiteX86" fmla="*/ 212008 w 339726"/>
                <a:gd name="connsiteY86" fmla="*/ 255774 h 341313"/>
                <a:gd name="connsiteX87" fmla="*/ 199236 w 339726"/>
                <a:gd name="connsiteY87" fmla="*/ 264441 h 341313"/>
                <a:gd name="connsiteX88" fmla="*/ 198438 w 339726"/>
                <a:gd name="connsiteY88" fmla="*/ 266017 h 341313"/>
                <a:gd name="connsiteX89" fmla="*/ 200833 w 339726"/>
                <a:gd name="connsiteY89" fmla="*/ 252622 h 341313"/>
                <a:gd name="connsiteX90" fmla="*/ 206421 w 339726"/>
                <a:gd name="connsiteY90" fmla="*/ 236863 h 341313"/>
                <a:gd name="connsiteX91" fmla="*/ 214403 w 339726"/>
                <a:gd name="connsiteY91" fmla="*/ 219528 h 341313"/>
                <a:gd name="connsiteX92" fmla="*/ 226377 w 339726"/>
                <a:gd name="connsiteY92" fmla="*/ 203768 h 341313"/>
                <a:gd name="connsiteX93" fmla="*/ 241543 w 339726"/>
                <a:gd name="connsiteY93" fmla="*/ 188797 h 341313"/>
                <a:gd name="connsiteX94" fmla="*/ 259903 w 339726"/>
                <a:gd name="connsiteY94" fmla="*/ 179341 h 341313"/>
                <a:gd name="connsiteX95" fmla="*/ 279060 w 339726"/>
                <a:gd name="connsiteY95" fmla="*/ 174614 h 341313"/>
                <a:gd name="connsiteX96" fmla="*/ 54523 w 339726"/>
                <a:gd name="connsiteY96" fmla="*/ 128588 h 341313"/>
                <a:gd name="connsiteX97" fmla="*/ 73488 w 339726"/>
                <a:gd name="connsiteY97" fmla="*/ 128588 h 341313"/>
                <a:gd name="connsiteX98" fmla="*/ 93243 w 339726"/>
                <a:gd name="connsiteY98" fmla="*/ 131763 h 341313"/>
                <a:gd name="connsiteX99" fmla="*/ 112207 w 339726"/>
                <a:gd name="connsiteY99" fmla="*/ 138113 h 341313"/>
                <a:gd name="connsiteX100" fmla="*/ 131172 w 339726"/>
                <a:gd name="connsiteY100" fmla="*/ 151607 h 341313"/>
                <a:gd name="connsiteX101" fmla="*/ 145395 w 339726"/>
                <a:gd name="connsiteY101" fmla="*/ 167482 h 341313"/>
                <a:gd name="connsiteX102" fmla="*/ 157248 w 339726"/>
                <a:gd name="connsiteY102" fmla="*/ 183357 h 341313"/>
                <a:gd name="connsiteX103" fmla="*/ 166730 w 339726"/>
                <a:gd name="connsiteY103" fmla="*/ 200819 h 341313"/>
                <a:gd name="connsiteX104" fmla="*/ 172262 w 339726"/>
                <a:gd name="connsiteY104" fmla="*/ 214314 h 341313"/>
                <a:gd name="connsiteX105" fmla="*/ 176213 w 339726"/>
                <a:gd name="connsiteY105" fmla="*/ 225426 h 341313"/>
                <a:gd name="connsiteX106" fmla="*/ 166730 w 339726"/>
                <a:gd name="connsiteY106" fmla="*/ 221457 h 341313"/>
                <a:gd name="connsiteX107" fmla="*/ 152507 w 339726"/>
                <a:gd name="connsiteY107" fmla="*/ 215901 h 341313"/>
                <a:gd name="connsiteX108" fmla="*/ 144605 w 339726"/>
                <a:gd name="connsiteY108" fmla="*/ 213520 h 341313"/>
                <a:gd name="connsiteX109" fmla="*/ 135913 w 339726"/>
                <a:gd name="connsiteY109" fmla="*/ 209551 h 341313"/>
                <a:gd name="connsiteX110" fmla="*/ 120109 w 339726"/>
                <a:gd name="connsiteY110" fmla="*/ 202407 h 341313"/>
                <a:gd name="connsiteX111" fmla="*/ 116158 w 339726"/>
                <a:gd name="connsiteY111" fmla="*/ 200819 h 341313"/>
                <a:gd name="connsiteX112" fmla="*/ 110627 w 339726"/>
                <a:gd name="connsiteY112" fmla="*/ 198438 h 341313"/>
                <a:gd name="connsiteX113" fmla="*/ 102725 w 339726"/>
                <a:gd name="connsiteY113" fmla="*/ 196057 h 341313"/>
                <a:gd name="connsiteX114" fmla="*/ 96403 w 339726"/>
                <a:gd name="connsiteY114" fmla="*/ 192088 h 341313"/>
                <a:gd name="connsiteX115" fmla="*/ 88501 w 339726"/>
                <a:gd name="connsiteY115" fmla="*/ 187326 h 341313"/>
                <a:gd name="connsiteX116" fmla="*/ 80599 w 339726"/>
                <a:gd name="connsiteY116" fmla="*/ 183357 h 341313"/>
                <a:gd name="connsiteX117" fmla="*/ 73488 w 339726"/>
                <a:gd name="connsiteY117" fmla="*/ 180975 h 341313"/>
                <a:gd name="connsiteX118" fmla="*/ 67166 w 339726"/>
                <a:gd name="connsiteY118" fmla="*/ 177007 h 341313"/>
                <a:gd name="connsiteX119" fmla="*/ 60054 w 339726"/>
                <a:gd name="connsiteY119" fmla="*/ 174625 h 341313"/>
                <a:gd name="connsiteX120" fmla="*/ 54523 w 339726"/>
                <a:gd name="connsiteY120" fmla="*/ 170657 h 341313"/>
                <a:gd name="connsiteX121" fmla="*/ 49782 w 339726"/>
                <a:gd name="connsiteY121" fmla="*/ 167482 h 341313"/>
                <a:gd name="connsiteX122" fmla="*/ 45831 w 339726"/>
                <a:gd name="connsiteY122" fmla="*/ 165100 h 341313"/>
                <a:gd name="connsiteX123" fmla="*/ 41880 w 339726"/>
                <a:gd name="connsiteY123" fmla="*/ 163513 h 341313"/>
                <a:gd name="connsiteX124" fmla="*/ 45831 w 339726"/>
                <a:gd name="connsiteY124" fmla="*/ 165894 h 341313"/>
                <a:gd name="connsiteX125" fmla="*/ 49782 w 339726"/>
                <a:gd name="connsiteY125" fmla="*/ 169069 h 341313"/>
                <a:gd name="connsiteX126" fmla="*/ 53733 w 339726"/>
                <a:gd name="connsiteY126" fmla="*/ 173038 h 341313"/>
                <a:gd name="connsiteX127" fmla="*/ 60054 w 339726"/>
                <a:gd name="connsiteY127" fmla="*/ 175419 h 341313"/>
                <a:gd name="connsiteX128" fmla="*/ 65586 w 339726"/>
                <a:gd name="connsiteY128" fmla="*/ 179388 h 341313"/>
                <a:gd name="connsiteX129" fmla="*/ 71907 w 339726"/>
                <a:gd name="connsiteY129" fmla="*/ 183357 h 341313"/>
                <a:gd name="connsiteX130" fmla="*/ 79019 w 339726"/>
                <a:gd name="connsiteY130" fmla="*/ 187326 h 341313"/>
                <a:gd name="connsiteX131" fmla="*/ 85341 w 339726"/>
                <a:gd name="connsiteY131" fmla="*/ 192088 h 341313"/>
                <a:gd name="connsiteX132" fmla="*/ 93243 w 339726"/>
                <a:gd name="connsiteY132" fmla="*/ 196057 h 341313"/>
                <a:gd name="connsiteX133" fmla="*/ 100354 w 339726"/>
                <a:gd name="connsiteY133" fmla="*/ 200819 h 341313"/>
                <a:gd name="connsiteX134" fmla="*/ 108256 w 339726"/>
                <a:gd name="connsiteY134" fmla="*/ 204788 h 341313"/>
                <a:gd name="connsiteX135" fmla="*/ 112207 w 339726"/>
                <a:gd name="connsiteY135" fmla="*/ 206376 h 341313"/>
                <a:gd name="connsiteX136" fmla="*/ 116158 w 339726"/>
                <a:gd name="connsiteY136" fmla="*/ 209551 h 341313"/>
                <a:gd name="connsiteX137" fmla="*/ 131962 w 339726"/>
                <a:gd name="connsiteY137" fmla="*/ 217489 h 341313"/>
                <a:gd name="connsiteX138" fmla="*/ 140654 w 339726"/>
                <a:gd name="connsiteY138" fmla="*/ 221457 h 341313"/>
                <a:gd name="connsiteX139" fmla="*/ 148556 w 339726"/>
                <a:gd name="connsiteY139" fmla="*/ 225426 h 341313"/>
                <a:gd name="connsiteX140" fmla="*/ 162779 w 339726"/>
                <a:gd name="connsiteY140" fmla="*/ 231776 h 341313"/>
                <a:gd name="connsiteX141" fmla="*/ 165940 w 339726"/>
                <a:gd name="connsiteY141" fmla="*/ 233364 h 341313"/>
                <a:gd name="connsiteX142" fmla="*/ 150927 w 339726"/>
                <a:gd name="connsiteY142" fmla="*/ 237332 h 341313"/>
                <a:gd name="connsiteX143" fmla="*/ 131962 w 339726"/>
                <a:gd name="connsiteY143" fmla="*/ 239714 h 341313"/>
                <a:gd name="connsiteX144" fmla="*/ 110627 w 339726"/>
                <a:gd name="connsiteY144" fmla="*/ 241301 h 341313"/>
                <a:gd name="connsiteX145" fmla="*/ 88501 w 339726"/>
                <a:gd name="connsiteY145" fmla="*/ 238920 h 341313"/>
                <a:gd name="connsiteX146" fmla="*/ 65586 w 339726"/>
                <a:gd name="connsiteY146" fmla="*/ 230982 h 341313"/>
                <a:gd name="connsiteX147" fmla="*/ 46621 w 339726"/>
                <a:gd name="connsiteY147" fmla="*/ 217489 h 341313"/>
                <a:gd name="connsiteX148" fmla="*/ 32398 w 339726"/>
                <a:gd name="connsiteY148" fmla="*/ 200819 h 341313"/>
                <a:gd name="connsiteX149" fmla="*/ 20545 w 339726"/>
                <a:gd name="connsiteY149" fmla="*/ 184944 h 341313"/>
                <a:gd name="connsiteX150" fmla="*/ 11062 w 339726"/>
                <a:gd name="connsiteY150" fmla="*/ 167482 h 341313"/>
                <a:gd name="connsiteX151" fmla="*/ 5531 w 339726"/>
                <a:gd name="connsiteY151" fmla="*/ 153988 h 341313"/>
                <a:gd name="connsiteX152" fmla="*/ 1580 w 339726"/>
                <a:gd name="connsiteY152" fmla="*/ 143669 h 341313"/>
                <a:gd name="connsiteX153" fmla="*/ 0 w 339726"/>
                <a:gd name="connsiteY153" fmla="*/ 139700 h 341313"/>
                <a:gd name="connsiteX154" fmla="*/ 3161 w 339726"/>
                <a:gd name="connsiteY154" fmla="*/ 139700 h 341313"/>
                <a:gd name="connsiteX155" fmla="*/ 11062 w 339726"/>
                <a:gd name="connsiteY155" fmla="*/ 136525 h 341313"/>
                <a:gd name="connsiteX156" fmla="*/ 22915 w 339726"/>
                <a:gd name="connsiteY156" fmla="*/ 132557 h 341313"/>
                <a:gd name="connsiteX157" fmla="*/ 37139 w 339726"/>
                <a:gd name="connsiteY157" fmla="*/ 130175 h 341313"/>
                <a:gd name="connsiteX158" fmla="*/ 191688 w 339726"/>
                <a:gd name="connsiteY158" fmla="*/ 0 h 341313"/>
                <a:gd name="connsiteX159" fmla="*/ 194052 w 339726"/>
                <a:gd name="connsiteY159" fmla="*/ 2381 h 341313"/>
                <a:gd name="connsiteX160" fmla="*/ 200357 w 339726"/>
                <a:gd name="connsiteY160" fmla="*/ 7937 h 341313"/>
                <a:gd name="connsiteX161" fmla="*/ 209025 w 339726"/>
                <a:gd name="connsiteY161" fmla="*/ 19050 h 341313"/>
                <a:gd name="connsiteX162" fmla="*/ 219270 w 339726"/>
                <a:gd name="connsiteY162" fmla="*/ 30956 h 341313"/>
                <a:gd name="connsiteX163" fmla="*/ 228726 w 339726"/>
                <a:gd name="connsiteY163" fmla="*/ 46831 h 341313"/>
                <a:gd name="connsiteX164" fmla="*/ 238183 w 339726"/>
                <a:gd name="connsiteY164" fmla="*/ 64294 h 341313"/>
                <a:gd name="connsiteX165" fmla="*/ 243699 w 339726"/>
                <a:gd name="connsiteY165" fmla="*/ 84137 h 341313"/>
                <a:gd name="connsiteX166" fmla="*/ 246063 w 339726"/>
                <a:gd name="connsiteY166" fmla="*/ 105569 h 341313"/>
                <a:gd name="connsiteX167" fmla="*/ 243699 w 339726"/>
                <a:gd name="connsiteY167" fmla="*/ 130175 h 341313"/>
                <a:gd name="connsiteX168" fmla="*/ 235031 w 339726"/>
                <a:gd name="connsiteY168" fmla="*/ 153194 h 341313"/>
                <a:gd name="connsiteX169" fmla="*/ 224786 w 339726"/>
                <a:gd name="connsiteY169" fmla="*/ 171450 h 341313"/>
                <a:gd name="connsiteX170" fmla="*/ 212965 w 339726"/>
                <a:gd name="connsiteY170" fmla="*/ 188912 h 341313"/>
                <a:gd name="connsiteX171" fmla="*/ 203509 w 339726"/>
                <a:gd name="connsiteY171" fmla="*/ 200819 h 341313"/>
                <a:gd name="connsiteX172" fmla="*/ 195628 w 339726"/>
                <a:gd name="connsiteY172" fmla="*/ 209550 h 341313"/>
                <a:gd name="connsiteX173" fmla="*/ 194052 w 339726"/>
                <a:gd name="connsiteY173" fmla="*/ 198437 h 341313"/>
                <a:gd name="connsiteX174" fmla="*/ 191688 w 339726"/>
                <a:gd name="connsiteY174" fmla="*/ 182562 h 341313"/>
                <a:gd name="connsiteX175" fmla="*/ 191688 w 339726"/>
                <a:gd name="connsiteY175" fmla="*/ 173037 h 341313"/>
                <a:gd name="connsiteX176" fmla="*/ 190112 w 339726"/>
                <a:gd name="connsiteY176" fmla="*/ 163512 h 341313"/>
                <a:gd name="connsiteX177" fmla="*/ 188536 w 339726"/>
                <a:gd name="connsiteY177" fmla="*/ 144462 h 341313"/>
                <a:gd name="connsiteX178" fmla="*/ 188536 w 339726"/>
                <a:gd name="connsiteY178" fmla="*/ 139700 h 341313"/>
                <a:gd name="connsiteX179" fmla="*/ 188536 w 339726"/>
                <a:gd name="connsiteY179" fmla="*/ 135731 h 341313"/>
                <a:gd name="connsiteX180" fmla="*/ 188536 w 339726"/>
                <a:gd name="connsiteY180" fmla="*/ 124619 h 341313"/>
                <a:gd name="connsiteX181" fmla="*/ 188536 w 339726"/>
                <a:gd name="connsiteY181" fmla="*/ 116681 h 341313"/>
                <a:gd name="connsiteX182" fmla="*/ 187748 w 339726"/>
                <a:gd name="connsiteY182" fmla="*/ 107156 h 341313"/>
                <a:gd name="connsiteX183" fmla="*/ 187748 w 339726"/>
                <a:gd name="connsiteY183" fmla="*/ 97631 h 341313"/>
                <a:gd name="connsiteX184" fmla="*/ 187748 w 339726"/>
                <a:gd name="connsiteY184" fmla="*/ 89694 h 341313"/>
                <a:gd name="connsiteX185" fmla="*/ 188536 w 339726"/>
                <a:gd name="connsiteY185" fmla="*/ 81756 h 341313"/>
                <a:gd name="connsiteX186" fmla="*/ 188536 w 339726"/>
                <a:gd name="connsiteY186" fmla="*/ 73819 h 341313"/>
                <a:gd name="connsiteX187" fmla="*/ 188536 w 339726"/>
                <a:gd name="connsiteY187" fmla="*/ 66675 h 341313"/>
                <a:gd name="connsiteX188" fmla="*/ 188536 w 339726"/>
                <a:gd name="connsiteY188" fmla="*/ 60325 h 341313"/>
                <a:gd name="connsiteX189" fmla="*/ 188536 w 339726"/>
                <a:gd name="connsiteY189" fmla="*/ 54769 h 341313"/>
                <a:gd name="connsiteX190" fmla="*/ 188536 w 339726"/>
                <a:gd name="connsiteY190" fmla="*/ 50800 h 341313"/>
                <a:gd name="connsiteX191" fmla="*/ 190112 w 339726"/>
                <a:gd name="connsiteY191" fmla="*/ 45244 h 341313"/>
                <a:gd name="connsiteX192" fmla="*/ 190112 w 339726"/>
                <a:gd name="connsiteY192" fmla="*/ 42862 h 341313"/>
                <a:gd name="connsiteX193" fmla="*/ 188536 w 339726"/>
                <a:gd name="connsiteY193" fmla="*/ 45244 h 341313"/>
                <a:gd name="connsiteX194" fmla="*/ 188536 w 339726"/>
                <a:gd name="connsiteY194" fmla="*/ 50800 h 341313"/>
                <a:gd name="connsiteX195" fmla="*/ 187748 w 339726"/>
                <a:gd name="connsiteY195" fmla="*/ 54769 h 341313"/>
                <a:gd name="connsiteX196" fmla="*/ 187748 w 339726"/>
                <a:gd name="connsiteY196" fmla="*/ 60325 h 341313"/>
                <a:gd name="connsiteX197" fmla="*/ 186172 w 339726"/>
                <a:gd name="connsiteY197" fmla="*/ 66675 h 341313"/>
                <a:gd name="connsiteX198" fmla="*/ 186172 w 339726"/>
                <a:gd name="connsiteY198" fmla="*/ 73819 h 341313"/>
                <a:gd name="connsiteX199" fmla="*/ 184596 w 339726"/>
                <a:gd name="connsiteY199" fmla="*/ 81756 h 341313"/>
                <a:gd name="connsiteX200" fmla="*/ 184596 w 339726"/>
                <a:gd name="connsiteY200" fmla="*/ 89694 h 341313"/>
                <a:gd name="connsiteX201" fmla="*/ 183808 w 339726"/>
                <a:gd name="connsiteY201" fmla="*/ 97631 h 341313"/>
                <a:gd name="connsiteX202" fmla="*/ 183808 w 339726"/>
                <a:gd name="connsiteY202" fmla="*/ 107156 h 341313"/>
                <a:gd name="connsiteX203" fmla="*/ 183808 w 339726"/>
                <a:gd name="connsiteY203" fmla="*/ 115094 h 341313"/>
                <a:gd name="connsiteX204" fmla="*/ 182232 w 339726"/>
                <a:gd name="connsiteY204" fmla="*/ 124619 h 341313"/>
                <a:gd name="connsiteX205" fmla="*/ 182232 w 339726"/>
                <a:gd name="connsiteY205" fmla="*/ 135731 h 341313"/>
                <a:gd name="connsiteX206" fmla="*/ 182232 w 339726"/>
                <a:gd name="connsiteY206" fmla="*/ 139700 h 341313"/>
                <a:gd name="connsiteX207" fmla="*/ 182232 w 339726"/>
                <a:gd name="connsiteY207" fmla="*/ 144462 h 341313"/>
                <a:gd name="connsiteX208" fmla="*/ 182232 w 339726"/>
                <a:gd name="connsiteY208" fmla="*/ 163512 h 341313"/>
                <a:gd name="connsiteX209" fmla="*/ 182232 w 339726"/>
                <a:gd name="connsiteY209" fmla="*/ 173037 h 341313"/>
                <a:gd name="connsiteX210" fmla="*/ 182232 w 339726"/>
                <a:gd name="connsiteY210" fmla="*/ 182562 h 341313"/>
                <a:gd name="connsiteX211" fmla="*/ 182232 w 339726"/>
                <a:gd name="connsiteY211" fmla="*/ 192087 h 341313"/>
                <a:gd name="connsiteX212" fmla="*/ 182232 w 339726"/>
                <a:gd name="connsiteY212" fmla="*/ 200025 h 341313"/>
                <a:gd name="connsiteX213" fmla="*/ 182232 w 339726"/>
                <a:gd name="connsiteY213" fmla="*/ 202406 h 341313"/>
                <a:gd name="connsiteX214" fmla="*/ 171199 w 339726"/>
                <a:gd name="connsiteY214" fmla="*/ 190500 h 341313"/>
                <a:gd name="connsiteX215" fmla="*/ 159378 w 339726"/>
                <a:gd name="connsiteY215" fmla="*/ 174625 h 341313"/>
                <a:gd name="connsiteX216" fmla="*/ 149133 w 339726"/>
                <a:gd name="connsiteY216" fmla="*/ 153987 h 341313"/>
                <a:gd name="connsiteX217" fmla="*/ 141253 w 339726"/>
                <a:gd name="connsiteY217" fmla="*/ 131762 h 341313"/>
                <a:gd name="connsiteX218" fmla="*/ 136525 w 339726"/>
                <a:gd name="connsiteY218" fmla="*/ 105569 h 341313"/>
                <a:gd name="connsiteX219" fmla="*/ 139677 w 339726"/>
                <a:gd name="connsiteY219" fmla="*/ 84137 h 341313"/>
                <a:gd name="connsiteX220" fmla="*/ 145981 w 339726"/>
                <a:gd name="connsiteY220" fmla="*/ 64294 h 341313"/>
                <a:gd name="connsiteX221" fmla="*/ 153862 w 339726"/>
                <a:gd name="connsiteY221" fmla="*/ 46831 h 341313"/>
                <a:gd name="connsiteX222" fmla="*/ 164894 w 339726"/>
                <a:gd name="connsiteY222" fmla="*/ 30956 h 341313"/>
                <a:gd name="connsiteX223" fmla="*/ 174351 w 339726"/>
                <a:gd name="connsiteY223" fmla="*/ 19050 h 341313"/>
                <a:gd name="connsiteX224" fmla="*/ 183808 w 339726"/>
                <a:gd name="connsiteY224" fmla="*/ 7937 h 341313"/>
                <a:gd name="connsiteX225" fmla="*/ 188536 w 339726"/>
                <a:gd name="connsiteY225" fmla="*/ 2381 h 34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39726" h="341313">
                  <a:moveTo>
                    <a:pt x="185739" y="211138"/>
                  </a:moveTo>
                  <a:lnTo>
                    <a:pt x="189707" y="211138"/>
                  </a:lnTo>
                  <a:lnTo>
                    <a:pt x="189707" y="212707"/>
                  </a:lnTo>
                  <a:lnTo>
                    <a:pt x="189707" y="215059"/>
                  </a:lnTo>
                  <a:lnTo>
                    <a:pt x="189707" y="218980"/>
                  </a:lnTo>
                  <a:lnTo>
                    <a:pt x="191295" y="226038"/>
                  </a:lnTo>
                  <a:lnTo>
                    <a:pt x="191295" y="232311"/>
                  </a:lnTo>
                  <a:lnTo>
                    <a:pt x="191295" y="241722"/>
                  </a:lnTo>
                  <a:lnTo>
                    <a:pt x="192089" y="251132"/>
                  </a:lnTo>
                  <a:lnTo>
                    <a:pt x="192089" y="261326"/>
                  </a:lnTo>
                  <a:lnTo>
                    <a:pt x="192089" y="273873"/>
                  </a:lnTo>
                  <a:lnTo>
                    <a:pt x="193676" y="285636"/>
                  </a:lnTo>
                  <a:lnTo>
                    <a:pt x="193676" y="291909"/>
                  </a:lnTo>
                  <a:lnTo>
                    <a:pt x="193676" y="298967"/>
                  </a:lnTo>
                  <a:lnTo>
                    <a:pt x="193676" y="313083"/>
                  </a:lnTo>
                  <a:lnTo>
                    <a:pt x="192089" y="327982"/>
                  </a:lnTo>
                  <a:lnTo>
                    <a:pt x="192089" y="341313"/>
                  </a:lnTo>
                  <a:lnTo>
                    <a:pt x="169863" y="341313"/>
                  </a:lnTo>
                  <a:lnTo>
                    <a:pt x="169863" y="339745"/>
                  </a:lnTo>
                  <a:lnTo>
                    <a:pt x="172245" y="324845"/>
                  </a:lnTo>
                  <a:lnTo>
                    <a:pt x="174626" y="312298"/>
                  </a:lnTo>
                  <a:lnTo>
                    <a:pt x="176213" y="297399"/>
                  </a:lnTo>
                  <a:lnTo>
                    <a:pt x="178595" y="285636"/>
                  </a:lnTo>
                  <a:lnTo>
                    <a:pt x="180182" y="272305"/>
                  </a:lnTo>
                  <a:lnTo>
                    <a:pt x="181770" y="261326"/>
                  </a:lnTo>
                  <a:lnTo>
                    <a:pt x="183357" y="251132"/>
                  </a:lnTo>
                  <a:lnTo>
                    <a:pt x="183357" y="240153"/>
                  </a:lnTo>
                  <a:lnTo>
                    <a:pt x="184151" y="232311"/>
                  </a:lnTo>
                  <a:lnTo>
                    <a:pt x="184151" y="226038"/>
                  </a:lnTo>
                  <a:lnTo>
                    <a:pt x="185739" y="218980"/>
                  </a:lnTo>
                  <a:lnTo>
                    <a:pt x="185739" y="215059"/>
                  </a:lnTo>
                  <a:lnTo>
                    <a:pt x="185739" y="212707"/>
                  </a:lnTo>
                  <a:close/>
                  <a:moveTo>
                    <a:pt x="298218" y="173038"/>
                  </a:moveTo>
                  <a:lnTo>
                    <a:pt x="314183" y="173038"/>
                  </a:lnTo>
                  <a:lnTo>
                    <a:pt x="327753" y="174614"/>
                  </a:lnTo>
                  <a:lnTo>
                    <a:pt x="337332" y="175402"/>
                  </a:lnTo>
                  <a:lnTo>
                    <a:pt x="339726" y="175402"/>
                  </a:lnTo>
                  <a:lnTo>
                    <a:pt x="339726" y="179341"/>
                  </a:lnTo>
                  <a:lnTo>
                    <a:pt x="338130" y="188797"/>
                  </a:lnTo>
                  <a:lnTo>
                    <a:pt x="334139" y="200616"/>
                  </a:lnTo>
                  <a:lnTo>
                    <a:pt x="329349" y="217164"/>
                  </a:lnTo>
                  <a:lnTo>
                    <a:pt x="320569" y="234499"/>
                  </a:lnTo>
                  <a:lnTo>
                    <a:pt x="310191" y="250258"/>
                  </a:lnTo>
                  <a:lnTo>
                    <a:pt x="294227" y="263653"/>
                  </a:lnTo>
                  <a:lnTo>
                    <a:pt x="272674" y="273897"/>
                  </a:lnTo>
                  <a:lnTo>
                    <a:pt x="249525" y="279412"/>
                  </a:lnTo>
                  <a:lnTo>
                    <a:pt x="229570" y="280988"/>
                  </a:lnTo>
                  <a:lnTo>
                    <a:pt x="212008" y="279412"/>
                  </a:lnTo>
                  <a:lnTo>
                    <a:pt x="199236" y="277048"/>
                  </a:lnTo>
                  <a:lnTo>
                    <a:pt x="206421" y="271533"/>
                  </a:lnTo>
                  <a:lnTo>
                    <a:pt x="216798" y="262077"/>
                  </a:lnTo>
                  <a:lnTo>
                    <a:pt x="222385" y="256562"/>
                  </a:lnTo>
                  <a:lnTo>
                    <a:pt x="227973" y="252622"/>
                  </a:lnTo>
                  <a:lnTo>
                    <a:pt x="241543" y="242378"/>
                  </a:lnTo>
                  <a:lnTo>
                    <a:pt x="243938" y="240802"/>
                  </a:lnTo>
                  <a:lnTo>
                    <a:pt x="247131" y="238439"/>
                  </a:lnTo>
                  <a:lnTo>
                    <a:pt x="253517" y="232923"/>
                  </a:lnTo>
                  <a:lnTo>
                    <a:pt x="259903" y="228983"/>
                  </a:lnTo>
                  <a:lnTo>
                    <a:pt x="265490" y="223467"/>
                  </a:lnTo>
                  <a:lnTo>
                    <a:pt x="272674" y="219528"/>
                  </a:lnTo>
                  <a:lnTo>
                    <a:pt x="277464" y="215588"/>
                  </a:lnTo>
                  <a:lnTo>
                    <a:pt x="288639" y="209284"/>
                  </a:lnTo>
                  <a:lnTo>
                    <a:pt x="292630" y="206132"/>
                  </a:lnTo>
                  <a:lnTo>
                    <a:pt x="298218" y="202192"/>
                  </a:lnTo>
                  <a:lnTo>
                    <a:pt x="300613" y="200616"/>
                  </a:lnTo>
                  <a:lnTo>
                    <a:pt x="304604" y="198252"/>
                  </a:lnTo>
                  <a:lnTo>
                    <a:pt x="307797" y="196676"/>
                  </a:lnTo>
                  <a:lnTo>
                    <a:pt x="310191" y="195888"/>
                  </a:lnTo>
                  <a:lnTo>
                    <a:pt x="311788" y="194313"/>
                  </a:lnTo>
                  <a:lnTo>
                    <a:pt x="310191" y="194313"/>
                  </a:lnTo>
                  <a:lnTo>
                    <a:pt x="307797" y="195888"/>
                  </a:lnTo>
                  <a:lnTo>
                    <a:pt x="304604" y="198252"/>
                  </a:lnTo>
                  <a:lnTo>
                    <a:pt x="300613" y="199828"/>
                  </a:lnTo>
                  <a:lnTo>
                    <a:pt x="296621" y="202192"/>
                  </a:lnTo>
                  <a:lnTo>
                    <a:pt x="292630" y="204556"/>
                  </a:lnTo>
                  <a:lnTo>
                    <a:pt x="287043" y="207708"/>
                  </a:lnTo>
                  <a:lnTo>
                    <a:pt x="276666" y="213224"/>
                  </a:lnTo>
                  <a:lnTo>
                    <a:pt x="269481" y="217164"/>
                  </a:lnTo>
                  <a:lnTo>
                    <a:pt x="264692" y="221104"/>
                  </a:lnTo>
                  <a:lnTo>
                    <a:pt x="257508" y="225043"/>
                  </a:lnTo>
                  <a:lnTo>
                    <a:pt x="251122" y="228983"/>
                  </a:lnTo>
                  <a:lnTo>
                    <a:pt x="243938" y="232923"/>
                  </a:lnTo>
                  <a:lnTo>
                    <a:pt x="239947" y="235287"/>
                  </a:lnTo>
                  <a:lnTo>
                    <a:pt x="237552" y="238439"/>
                  </a:lnTo>
                  <a:lnTo>
                    <a:pt x="223982" y="246318"/>
                  </a:lnTo>
                  <a:lnTo>
                    <a:pt x="216798" y="251834"/>
                  </a:lnTo>
                  <a:lnTo>
                    <a:pt x="212008" y="255774"/>
                  </a:lnTo>
                  <a:lnTo>
                    <a:pt x="199236" y="264441"/>
                  </a:lnTo>
                  <a:lnTo>
                    <a:pt x="198438" y="266017"/>
                  </a:lnTo>
                  <a:lnTo>
                    <a:pt x="200833" y="252622"/>
                  </a:lnTo>
                  <a:lnTo>
                    <a:pt x="206421" y="236863"/>
                  </a:lnTo>
                  <a:lnTo>
                    <a:pt x="214403" y="219528"/>
                  </a:lnTo>
                  <a:lnTo>
                    <a:pt x="226377" y="203768"/>
                  </a:lnTo>
                  <a:lnTo>
                    <a:pt x="241543" y="188797"/>
                  </a:lnTo>
                  <a:lnTo>
                    <a:pt x="259903" y="179341"/>
                  </a:lnTo>
                  <a:lnTo>
                    <a:pt x="279060" y="174614"/>
                  </a:lnTo>
                  <a:close/>
                  <a:moveTo>
                    <a:pt x="54523" y="128588"/>
                  </a:moveTo>
                  <a:lnTo>
                    <a:pt x="73488" y="128588"/>
                  </a:lnTo>
                  <a:lnTo>
                    <a:pt x="93243" y="131763"/>
                  </a:lnTo>
                  <a:lnTo>
                    <a:pt x="112207" y="138113"/>
                  </a:lnTo>
                  <a:lnTo>
                    <a:pt x="131172" y="151607"/>
                  </a:lnTo>
                  <a:lnTo>
                    <a:pt x="145395" y="167482"/>
                  </a:lnTo>
                  <a:lnTo>
                    <a:pt x="157248" y="183357"/>
                  </a:lnTo>
                  <a:lnTo>
                    <a:pt x="166730" y="200819"/>
                  </a:lnTo>
                  <a:lnTo>
                    <a:pt x="172262" y="214314"/>
                  </a:lnTo>
                  <a:lnTo>
                    <a:pt x="176213" y="225426"/>
                  </a:lnTo>
                  <a:lnTo>
                    <a:pt x="166730" y="221457"/>
                  </a:lnTo>
                  <a:lnTo>
                    <a:pt x="152507" y="215901"/>
                  </a:lnTo>
                  <a:lnTo>
                    <a:pt x="144605" y="213520"/>
                  </a:lnTo>
                  <a:lnTo>
                    <a:pt x="135913" y="209551"/>
                  </a:lnTo>
                  <a:lnTo>
                    <a:pt x="120109" y="202407"/>
                  </a:lnTo>
                  <a:lnTo>
                    <a:pt x="116158" y="200819"/>
                  </a:lnTo>
                  <a:lnTo>
                    <a:pt x="110627" y="198438"/>
                  </a:lnTo>
                  <a:lnTo>
                    <a:pt x="102725" y="196057"/>
                  </a:lnTo>
                  <a:lnTo>
                    <a:pt x="96403" y="192088"/>
                  </a:lnTo>
                  <a:lnTo>
                    <a:pt x="88501" y="187326"/>
                  </a:lnTo>
                  <a:lnTo>
                    <a:pt x="80599" y="183357"/>
                  </a:lnTo>
                  <a:lnTo>
                    <a:pt x="73488" y="180975"/>
                  </a:lnTo>
                  <a:lnTo>
                    <a:pt x="67166" y="177007"/>
                  </a:lnTo>
                  <a:lnTo>
                    <a:pt x="60054" y="174625"/>
                  </a:lnTo>
                  <a:lnTo>
                    <a:pt x="54523" y="170657"/>
                  </a:lnTo>
                  <a:lnTo>
                    <a:pt x="49782" y="167482"/>
                  </a:lnTo>
                  <a:lnTo>
                    <a:pt x="45831" y="165100"/>
                  </a:lnTo>
                  <a:lnTo>
                    <a:pt x="41880" y="163513"/>
                  </a:lnTo>
                  <a:lnTo>
                    <a:pt x="45831" y="165894"/>
                  </a:lnTo>
                  <a:lnTo>
                    <a:pt x="49782" y="169069"/>
                  </a:lnTo>
                  <a:lnTo>
                    <a:pt x="53733" y="173038"/>
                  </a:lnTo>
                  <a:lnTo>
                    <a:pt x="60054" y="175419"/>
                  </a:lnTo>
                  <a:lnTo>
                    <a:pt x="65586" y="179388"/>
                  </a:lnTo>
                  <a:lnTo>
                    <a:pt x="71907" y="183357"/>
                  </a:lnTo>
                  <a:lnTo>
                    <a:pt x="79019" y="187326"/>
                  </a:lnTo>
                  <a:lnTo>
                    <a:pt x="85341" y="192088"/>
                  </a:lnTo>
                  <a:lnTo>
                    <a:pt x="93243" y="196057"/>
                  </a:lnTo>
                  <a:lnTo>
                    <a:pt x="100354" y="200819"/>
                  </a:lnTo>
                  <a:lnTo>
                    <a:pt x="108256" y="204788"/>
                  </a:lnTo>
                  <a:lnTo>
                    <a:pt x="112207" y="206376"/>
                  </a:lnTo>
                  <a:lnTo>
                    <a:pt x="116158" y="209551"/>
                  </a:lnTo>
                  <a:lnTo>
                    <a:pt x="131962" y="217489"/>
                  </a:lnTo>
                  <a:lnTo>
                    <a:pt x="140654" y="221457"/>
                  </a:lnTo>
                  <a:lnTo>
                    <a:pt x="148556" y="225426"/>
                  </a:lnTo>
                  <a:lnTo>
                    <a:pt x="162779" y="231776"/>
                  </a:lnTo>
                  <a:lnTo>
                    <a:pt x="165940" y="233364"/>
                  </a:lnTo>
                  <a:lnTo>
                    <a:pt x="150927" y="237332"/>
                  </a:lnTo>
                  <a:lnTo>
                    <a:pt x="131962" y="239714"/>
                  </a:lnTo>
                  <a:lnTo>
                    <a:pt x="110627" y="241301"/>
                  </a:lnTo>
                  <a:lnTo>
                    <a:pt x="88501" y="238920"/>
                  </a:lnTo>
                  <a:lnTo>
                    <a:pt x="65586" y="230982"/>
                  </a:lnTo>
                  <a:lnTo>
                    <a:pt x="46621" y="217489"/>
                  </a:lnTo>
                  <a:lnTo>
                    <a:pt x="32398" y="200819"/>
                  </a:lnTo>
                  <a:lnTo>
                    <a:pt x="20545" y="184944"/>
                  </a:lnTo>
                  <a:lnTo>
                    <a:pt x="11062" y="167482"/>
                  </a:lnTo>
                  <a:lnTo>
                    <a:pt x="5531" y="153988"/>
                  </a:lnTo>
                  <a:lnTo>
                    <a:pt x="1580" y="143669"/>
                  </a:lnTo>
                  <a:lnTo>
                    <a:pt x="0" y="139700"/>
                  </a:lnTo>
                  <a:lnTo>
                    <a:pt x="3161" y="139700"/>
                  </a:lnTo>
                  <a:lnTo>
                    <a:pt x="11062" y="136525"/>
                  </a:lnTo>
                  <a:lnTo>
                    <a:pt x="22915" y="132557"/>
                  </a:lnTo>
                  <a:lnTo>
                    <a:pt x="37139" y="130175"/>
                  </a:lnTo>
                  <a:close/>
                  <a:moveTo>
                    <a:pt x="191688" y="0"/>
                  </a:moveTo>
                  <a:lnTo>
                    <a:pt x="194052" y="2381"/>
                  </a:lnTo>
                  <a:lnTo>
                    <a:pt x="200357" y="7937"/>
                  </a:lnTo>
                  <a:lnTo>
                    <a:pt x="209025" y="19050"/>
                  </a:lnTo>
                  <a:lnTo>
                    <a:pt x="219270" y="30956"/>
                  </a:lnTo>
                  <a:lnTo>
                    <a:pt x="228726" y="46831"/>
                  </a:lnTo>
                  <a:lnTo>
                    <a:pt x="238183" y="64294"/>
                  </a:lnTo>
                  <a:lnTo>
                    <a:pt x="243699" y="84137"/>
                  </a:lnTo>
                  <a:lnTo>
                    <a:pt x="246063" y="105569"/>
                  </a:lnTo>
                  <a:lnTo>
                    <a:pt x="243699" y="130175"/>
                  </a:lnTo>
                  <a:lnTo>
                    <a:pt x="235031" y="153194"/>
                  </a:lnTo>
                  <a:lnTo>
                    <a:pt x="224786" y="171450"/>
                  </a:lnTo>
                  <a:lnTo>
                    <a:pt x="212965" y="188912"/>
                  </a:lnTo>
                  <a:lnTo>
                    <a:pt x="203509" y="200819"/>
                  </a:lnTo>
                  <a:lnTo>
                    <a:pt x="195628" y="209550"/>
                  </a:lnTo>
                  <a:lnTo>
                    <a:pt x="194052" y="198437"/>
                  </a:lnTo>
                  <a:lnTo>
                    <a:pt x="191688" y="182562"/>
                  </a:lnTo>
                  <a:lnTo>
                    <a:pt x="191688" y="173037"/>
                  </a:lnTo>
                  <a:lnTo>
                    <a:pt x="190112" y="163512"/>
                  </a:lnTo>
                  <a:lnTo>
                    <a:pt x="188536" y="144462"/>
                  </a:lnTo>
                  <a:lnTo>
                    <a:pt x="188536" y="139700"/>
                  </a:lnTo>
                  <a:lnTo>
                    <a:pt x="188536" y="135731"/>
                  </a:lnTo>
                  <a:lnTo>
                    <a:pt x="188536" y="124619"/>
                  </a:lnTo>
                  <a:lnTo>
                    <a:pt x="188536" y="116681"/>
                  </a:lnTo>
                  <a:lnTo>
                    <a:pt x="187748" y="107156"/>
                  </a:lnTo>
                  <a:lnTo>
                    <a:pt x="187748" y="97631"/>
                  </a:lnTo>
                  <a:lnTo>
                    <a:pt x="187748" y="89694"/>
                  </a:lnTo>
                  <a:lnTo>
                    <a:pt x="188536" y="81756"/>
                  </a:lnTo>
                  <a:lnTo>
                    <a:pt x="188536" y="73819"/>
                  </a:lnTo>
                  <a:lnTo>
                    <a:pt x="188536" y="66675"/>
                  </a:lnTo>
                  <a:lnTo>
                    <a:pt x="188536" y="60325"/>
                  </a:lnTo>
                  <a:lnTo>
                    <a:pt x="188536" y="54769"/>
                  </a:lnTo>
                  <a:lnTo>
                    <a:pt x="188536" y="50800"/>
                  </a:lnTo>
                  <a:lnTo>
                    <a:pt x="190112" y="45244"/>
                  </a:lnTo>
                  <a:lnTo>
                    <a:pt x="190112" y="42862"/>
                  </a:lnTo>
                  <a:lnTo>
                    <a:pt x="188536" y="45244"/>
                  </a:lnTo>
                  <a:lnTo>
                    <a:pt x="188536" y="50800"/>
                  </a:lnTo>
                  <a:lnTo>
                    <a:pt x="187748" y="54769"/>
                  </a:lnTo>
                  <a:lnTo>
                    <a:pt x="187748" y="60325"/>
                  </a:lnTo>
                  <a:lnTo>
                    <a:pt x="186172" y="66675"/>
                  </a:lnTo>
                  <a:lnTo>
                    <a:pt x="186172" y="73819"/>
                  </a:lnTo>
                  <a:lnTo>
                    <a:pt x="184596" y="81756"/>
                  </a:lnTo>
                  <a:lnTo>
                    <a:pt x="184596" y="89694"/>
                  </a:lnTo>
                  <a:lnTo>
                    <a:pt x="183808" y="97631"/>
                  </a:lnTo>
                  <a:lnTo>
                    <a:pt x="183808" y="107156"/>
                  </a:lnTo>
                  <a:lnTo>
                    <a:pt x="183808" y="115094"/>
                  </a:lnTo>
                  <a:lnTo>
                    <a:pt x="182232" y="124619"/>
                  </a:lnTo>
                  <a:lnTo>
                    <a:pt x="182232" y="135731"/>
                  </a:lnTo>
                  <a:lnTo>
                    <a:pt x="182232" y="139700"/>
                  </a:lnTo>
                  <a:lnTo>
                    <a:pt x="182232" y="144462"/>
                  </a:lnTo>
                  <a:lnTo>
                    <a:pt x="182232" y="163512"/>
                  </a:lnTo>
                  <a:lnTo>
                    <a:pt x="182232" y="173037"/>
                  </a:lnTo>
                  <a:lnTo>
                    <a:pt x="182232" y="182562"/>
                  </a:lnTo>
                  <a:lnTo>
                    <a:pt x="182232" y="192087"/>
                  </a:lnTo>
                  <a:lnTo>
                    <a:pt x="182232" y="200025"/>
                  </a:lnTo>
                  <a:lnTo>
                    <a:pt x="182232" y="202406"/>
                  </a:lnTo>
                  <a:lnTo>
                    <a:pt x="171199" y="190500"/>
                  </a:lnTo>
                  <a:lnTo>
                    <a:pt x="159378" y="174625"/>
                  </a:lnTo>
                  <a:lnTo>
                    <a:pt x="149133" y="153987"/>
                  </a:lnTo>
                  <a:lnTo>
                    <a:pt x="141253" y="131762"/>
                  </a:lnTo>
                  <a:lnTo>
                    <a:pt x="136525" y="105569"/>
                  </a:lnTo>
                  <a:lnTo>
                    <a:pt x="139677" y="84137"/>
                  </a:lnTo>
                  <a:lnTo>
                    <a:pt x="145981" y="64294"/>
                  </a:lnTo>
                  <a:lnTo>
                    <a:pt x="153862" y="46831"/>
                  </a:lnTo>
                  <a:lnTo>
                    <a:pt x="164894" y="30956"/>
                  </a:lnTo>
                  <a:lnTo>
                    <a:pt x="174351" y="19050"/>
                  </a:lnTo>
                  <a:lnTo>
                    <a:pt x="183808" y="7937"/>
                  </a:lnTo>
                  <a:lnTo>
                    <a:pt x="188536" y="2381"/>
                  </a:lnTo>
                  <a:close/>
                </a:path>
              </a:pathLst>
            </a:custGeom>
            <a:grpFill/>
            <a:ln w="0">
              <a:noFill/>
              <a:prstDash val="solid"/>
              <a:round/>
            </a:ln>
          </p:spPr>
          <p:txBody>
            <a:bodyPr vert="horz" wrap="square" lIns="91435" tIns="45717" rIns="91435" bIns="45717" numCol="1" anchor="t" anchorCtr="0" compatLnSpc="1">
              <a:noAutofit/>
            </a:bodyPr>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33" name="任意多边形 2432"/>
            <p:cNvSpPr/>
            <p:nvPr/>
          </p:nvSpPr>
          <p:spPr bwMode="auto">
            <a:xfrm>
              <a:off x="7632701" y="2874963"/>
              <a:ext cx="366713" cy="301625"/>
            </a:xfrm>
            <a:custGeom>
              <a:avLst/>
              <a:gdLst>
                <a:gd name="connsiteX0" fmla="*/ 79375 w 366713"/>
                <a:gd name="connsiteY0" fmla="*/ 201612 h 301625"/>
                <a:gd name="connsiteX1" fmla="*/ 79375 w 366713"/>
                <a:gd name="connsiteY1" fmla="*/ 301625 h 301625"/>
                <a:gd name="connsiteX2" fmla="*/ 14287 w 366713"/>
                <a:gd name="connsiteY2" fmla="*/ 301625 h 301625"/>
                <a:gd name="connsiteX3" fmla="*/ 14287 w 366713"/>
                <a:gd name="connsiteY3" fmla="*/ 250418 h 301625"/>
                <a:gd name="connsiteX4" fmla="*/ 131743 w 366713"/>
                <a:gd name="connsiteY4" fmla="*/ 163512 h 301625"/>
                <a:gd name="connsiteX5" fmla="*/ 161925 w 366713"/>
                <a:gd name="connsiteY5" fmla="*/ 182562 h 301625"/>
                <a:gd name="connsiteX6" fmla="*/ 161925 w 366713"/>
                <a:gd name="connsiteY6" fmla="*/ 301625 h 301625"/>
                <a:gd name="connsiteX7" fmla="*/ 100012 w 366713"/>
                <a:gd name="connsiteY7" fmla="*/ 301625 h 301625"/>
                <a:gd name="connsiteX8" fmla="*/ 100012 w 366713"/>
                <a:gd name="connsiteY8" fmla="*/ 187325 h 301625"/>
                <a:gd name="connsiteX9" fmla="*/ 246062 w 366713"/>
                <a:gd name="connsiteY9" fmla="*/ 139700 h 301625"/>
                <a:gd name="connsiteX10" fmla="*/ 246062 w 366713"/>
                <a:gd name="connsiteY10" fmla="*/ 301625 h 301625"/>
                <a:gd name="connsiteX11" fmla="*/ 182562 w 366713"/>
                <a:gd name="connsiteY11" fmla="*/ 301625 h 301625"/>
                <a:gd name="connsiteX12" fmla="*/ 182562 w 366713"/>
                <a:gd name="connsiteY12" fmla="*/ 192346 h 301625"/>
                <a:gd name="connsiteX13" fmla="*/ 184130 w 366713"/>
                <a:gd name="connsiteY13" fmla="*/ 193941 h 301625"/>
                <a:gd name="connsiteX14" fmla="*/ 330200 w 366713"/>
                <a:gd name="connsiteY14" fmla="*/ 69850 h 301625"/>
                <a:gd name="connsiteX15" fmla="*/ 330200 w 366713"/>
                <a:gd name="connsiteY15" fmla="*/ 301625 h 301625"/>
                <a:gd name="connsiteX16" fmla="*/ 265112 w 366713"/>
                <a:gd name="connsiteY16" fmla="*/ 301625 h 301625"/>
                <a:gd name="connsiteX17" fmla="*/ 265112 w 366713"/>
                <a:gd name="connsiteY17" fmla="*/ 124011 h 301625"/>
                <a:gd name="connsiteX18" fmla="*/ 279211 w 366713"/>
                <a:gd name="connsiteY18" fmla="*/ 0 h 301625"/>
                <a:gd name="connsiteX19" fmla="*/ 366713 w 366713"/>
                <a:gd name="connsiteY19" fmla="*/ 3996 h 301625"/>
                <a:gd name="connsiteX20" fmla="*/ 356372 w 366713"/>
                <a:gd name="connsiteY20" fmla="*/ 90312 h 301625"/>
                <a:gd name="connsiteX21" fmla="*/ 333303 w 366713"/>
                <a:gd name="connsiteY21" fmla="*/ 88714 h 301625"/>
                <a:gd name="connsiteX22" fmla="*/ 338872 w 366713"/>
                <a:gd name="connsiteY22" fmla="*/ 43158 h 301625"/>
                <a:gd name="connsiteX23" fmla="*/ 184550 w 366713"/>
                <a:gd name="connsiteY23" fmla="*/ 174231 h 301625"/>
                <a:gd name="connsiteX24" fmla="*/ 132049 w 366713"/>
                <a:gd name="connsiteY24" fmla="*/ 143860 h 301625"/>
                <a:gd name="connsiteX25" fmla="*/ 15114 w 366713"/>
                <a:gd name="connsiteY25" fmla="*/ 231775 h 301625"/>
                <a:gd name="connsiteX26" fmla="*/ 0 w 366713"/>
                <a:gd name="connsiteY26" fmla="*/ 213393 h 301625"/>
                <a:gd name="connsiteX27" fmla="*/ 130458 w 366713"/>
                <a:gd name="connsiteY27" fmla="*/ 114289 h 301625"/>
                <a:gd name="connsiteX28" fmla="*/ 181368 w 366713"/>
                <a:gd name="connsiteY28" fmla="*/ 143860 h 301625"/>
                <a:gd name="connsiteX29" fmla="*/ 322167 w 366713"/>
                <a:gd name="connsiteY29" fmla="*/ 25575 h 301625"/>
                <a:gd name="connsiteX30" fmla="*/ 278416 w 366713"/>
                <a:gd name="connsiteY30" fmla="*/ 22378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713" h="301625">
                  <a:moveTo>
                    <a:pt x="79375" y="201612"/>
                  </a:moveTo>
                  <a:lnTo>
                    <a:pt x="79375" y="301625"/>
                  </a:lnTo>
                  <a:lnTo>
                    <a:pt x="14287" y="301625"/>
                  </a:lnTo>
                  <a:lnTo>
                    <a:pt x="14287" y="250418"/>
                  </a:lnTo>
                  <a:close/>
                  <a:moveTo>
                    <a:pt x="131743" y="163512"/>
                  </a:moveTo>
                  <a:lnTo>
                    <a:pt x="161925" y="182562"/>
                  </a:lnTo>
                  <a:lnTo>
                    <a:pt x="161925" y="301625"/>
                  </a:lnTo>
                  <a:lnTo>
                    <a:pt x="100012" y="301625"/>
                  </a:lnTo>
                  <a:lnTo>
                    <a:pt x="100012" y="187325"/>
                  </a:lnTo>
                  <a:close/>
                  <a:moveTo>
                    <a:pt x="246062" y="139700"/>
                  </a:moveTo>
                  <a:lnTo>
                    <a:pt x="246062" y="301625"/>
                  </a:lnTo>
                  <a:lnTo>
                    <a:pt x="182562" y="301625"/>
                  </a:lnTo>
                  <a:lnTo>
                    <a:pt x="182562" y="192346"/>
                  </a:lnTo>
                  <a:lnTo>
                    <a:pt x="184130" y="193941"/>
                  </a:lnTo>
                  <a:close/>
                  <a:moveTo>
                    <a:pt x="330200" y="69850"/>
                  </a:moveTo>
                  <a:lnTo>
                    <a:pt x="330200" y="301625"/>
                  </a:lnTo>
                  <a:lnTo>
                    <a:pt x="265112" y="301625"/>
                  </a:lnTo>
                  <a:lnTo>
                    <a:pt x="265112" y="124011"/>
                  </a:lnTo>
                  <a:close/>
                  <a:moveTo>
                    <a:pt x="279211" y="0"/>
                  </a:moveTo>
                  <a:lnTo>
                    <a:pt x="366713" y="3996"/>
                  </a:lnTo>
                  <a:lnTo>
                    <a:pt x="356372" y="90312"/>
                  </a:lnTo>
                  <a:lnTo>
                    <a:pt x="333303" y="88714"/>
                  </a:lnTo>
                  <a:lnTo>
                    <a:pt x="338872" y="43158"/>
                  </a:lnTo>
                  <a:lnTo>
                    <a:pt x="184550" y="174231"/>
                  </a:lnTo>
                  <a:lnTo>
                    <a:pt x="132049" y="143860"/>
                  </a:lnTo>
                  <a:lnTo>
                    <a:pt x="15114" y="231775"/>
                  </a:lnTo>
                  <a:lnTo>
                    <a:pt x="0" y="213393"/>
                  </a:lnTo>
                  <a:lnTo>
                    <a:pt x="130458" y="114289"/>
                  </a:lnTo>
                  <a:lnTo>
                    <a:pt x="181368" y="143860"/>
                  </a:lnTo>
                  <a:lnTo>
                    <a:pt x="322167" y="25575"/>
                  </a:lnTo>
                  <a:lnTo>
                    <a:pt x="278416" y="22378"/>
                  </a:lnTo>
                  <a:close/>
                </a:path>
              </a:pathLst>
            </a:custGeom>
            <a:grpFill/>
            <a:ln w="0">
              <a:noFill/>
              <a:prstDash val="solid"/>
              <a:round/>
            </a:ln>
          </p:spPr>
          <p:txBody>
            <a:bodyPr vert="horz" wrap="square" lIns="91435" tIns="45717" rIns="91435" bIns="45717" numCol="1" anchor="t" anchorCtr="0" compatLnSpc="1">
              <a:noAutofit/>
            </a:bodyPr>
            <a:lstStyle/>
            <a:p>
              <a:pPr>
                <a:lnSpc>
                  <a:spcPct val="120000"/>
                </a:lnSpc>
              </a:pP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1" name="TextBox 23"/>
          <p:cNvSpPr txBox="1"/>
          <p:nvPr/>
        </p:nvSpPr>
        <p:spPr>
          <a:xfrm>
            <a:off x="107315" y="1763395"/>
            <a:ext cx="3933190" cy="2933700"/>
          </a:xfrm>
          <a:prstGeom prst="rect">
            <a:avLst/>
          </a:prstGeom>
          <a:noFill/>
        </p:spPr>
        <p:txBody>
          <a:bodyPr wrap="square" rtlCol="0">
            <a:spAutoFit/>
          </a:bodyPr>
          <a:lstStyle/>
          <a:p>
            <a:pPr algn="just">
              <a:lnSpc>
                <a:spcPct val="120000"/>
              </a:lnSpc>
            </a:pP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自然语言处理（NLP）让计算机能够“读懂”人类的语言</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其包括的主要范畴</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分词、词性标注、命名实体识别、句法分析、关键词抽取、文本分类、自动摘要以及信息检索等等</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机器学习浅层模型的发展（如：SVM、逻辑回归等等）</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使</a:t>
            </a: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自然语言处理领域的研究取得了一定的突破，但在语义消歧、语言的理解等方面还是显得力不存心</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深度学习相关技术（DNN、CNN、RNN等）</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在该方面</a:t>
            </a:r>
            <a:r>
              <a:rPr 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取得了显著的进展，展现出了明显的优势</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TextBox 24"/>
          <p:cNvSpPr txBox="1"/>
          <p:nvPr/>
        </p:nvSpPr>
        <p:spPr>
          <a:xfrm>
            <a:off x="1581224" y="1181131"/>
            <a:ext cx="1710690" cy="460375"/>
          </a:xfrm>
          <a:prstGeom prst="rect">
            <a:avLst/>
          </a:prstGeom>
          <a:noFill/>
        </p:spPr>
        <p:txBody>
          <a:bodyPr wrap="none" rtlCol="0">
            <a:spAutoFit/>
          </a:bodyPr>
          <a:lstStyle/>
          <a:p>
            <a:pPr lvl="0" algn="l">
              <a:lnSpc>
                <a:spcPct val="120000"/>
              </a:lnSpc>
            </a:pPr>
            <a:r>
              <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自然语言处理</a:t>
            </a:r>
            <a:endPar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3" name="TextBox 23"/>
          <p:cNvSpPr txBox="1"/>
          <p:nvPr/>
        </p:nvSpPr>
        <p:spPr>
          <a:xfrm>
            <a:off x="2845435" y="5347335"/>
            <a:ext cx="9140190" cy="1641475"/>
          </a:xfrm>
          <a:prstGeom prst="rect">
            <a:avLst/>
          </a:prstGeom>
          <a:noFill/>
        </p:spPr>
        <p:txBody>
          <a:bodyPr wrap="square" rtlCol="0">
            <a:spAutoFit/>
          </a:bodyPr>
          <a:lstStyle/>
          <a:p>
            <a:pPr marL="285750" indent="-285750" algn="just">
              <a:lnSpc>
                <a:spcPct val="120000"/>
              </a:lnSpc>
              <a:buFont typeface="Wingdings" panose="05000000000000000000" charset="0"/>
              <a:buChar char=""/>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语音相关的处理属于是自然语言处理的一种，目前主要是语音合成和语音识别</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lnSpc>
                <a:spcPct val="120000"/>
              </a:lnSpc>
              <a:buFont typeface="Wingdings" panose="05000000000000000000" charset="0"/>
              <a:buChar char=""/>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基于深度学习的语音技术</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得到众多科技公司的青睐，语音输入法、家用聊天机器人、医疗语音救助机、智能语音穿戴设备等具体的应用场景也是层出不穷；</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lnSpc>
                <a:spcPct val="120000"/>
              </a:lnSpc>
              <a:buFont typeface="Wingdings" panose="05000000000000000000" charset="0"/>
              <a:buChar char=""/>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最开始，语音识别系统大多采用高斯混合模型（GMM）这一机器学习浅层模型完成数据的量化和建模；</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lnSpc>
                <a:spcPct val="120000"/>
              </a:lnSpc>
              <a:buFont typeface="Wingdings" panose="05000000000000000000" charset="0"/>
              <a:buChar char=""/>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微软公司推出了基于深度学习的语音识别系统，模拟人类大脑分层对数据特征进行提取，使得样本特征之间的联系更加密切，完美的克服了GMM模型处理高维数据方面的不足；</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TextBox 24"/>
          <p:cNvSpPr txBox="1"/>
          <p:nvPr/>
        </p:nvSpPr>
        <p:spPr>
          <a:xfrm>
            <a:off x="636979" y="5477417"/>
            <a:ext cx="1965325" cy="460375"/>
          </a:xfrm>
          <a:prstGeom prst="rect">
            <a:avLst/>
          </a:prstGeom>
          <a:noFill/>
        </p:spPr>
        <p:txBody>
          <a:bodyPr wrap="none" rtlCol="0">
            <a:spAutoFit/>
          </a:bodyPr>
          <a:lstStyle/>
          <a:p>
            <a:pPr lvl="0" algn="l">
              <a:lnSpc>
                <a:spcPct val="120000"/>
              </a:lnSpc>
            </a:pPr>
            <a:r>
              <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语音识别与合成</a:t>
            </a:r>
            <a:endPar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TextBox 23"/>
          <p:cNvSpPr txBox="1"/>
          <p:nvPr/>
        </p:nvSpPr>
        <p:spPr>
          <a:xfrm>
            <a:off x="8876030" y="1780540"/>
            <a:ext cx="3954780" cy="2999740"/>
          </a:xfrm>
          <a:prstGeom prst="rect">
            <a:avLst/>
          </a:prstGeom>
          <a:noFill/>
        </p:spPr>
        <p:txBody>
          <a:bodyPr wrap="square" rtlCol="0">
            <a:spAutoFit/>
          </a:bodyPr>
          <a:lstStyle/>
          <a:p>
            <a:pPr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图像领域目前算是深度学习应用最为成熟的领域。深度学习算法在ImageNet图像识别大赛中</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的卓越表现推动</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深度学习发展的第三次浪潮</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通过卷积神经网络（CNN）构建的图像处理系统能够有效的减小过拟合、对大像素数图像内容能很好的识别，在融合GPU加速技术后，使得神经网络在实际中能够更好的拟合训练数据，更快更准确的识别大部分的图片</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eaLnBrk="1" latinLnBrk="0" hangingPunct="1">
              <a:lnSpc>
                <a:spcPct val="15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深度学习模型可谓是和图像处理技术的完美结合</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TextBox 24"/>
          <p:cNvSpPr txBox="1"/>
          <p:nvPr/>
        </p:nvSpPr>
        <p:spPr>
          <a:xfrm>
            <a:off x="9168406" y="1180898"/>
            <a:ext cx="1201420" cy="460375"/>
          </a:xfrm>
          <a:prstGeom prst="rect">
            <a:avLst/>
          </a:prstGeom>
          <a:noFill/>
        </p:spPr>
        <p:txBody>
          <a:bodyPr wrap="none" rtlCol="0">
            <a:spAutoFit/>
          </a:bodyPr>
          <a:lstStyle/>
          <a:p>
            <a:pPr>
              <a:lnSpc>
                <a:spcPct val="120000"/>
              </a:lnSpc>
            </a:pPr>
            <a:r>
              <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图像处理</a:t>
            </a:r>
            <a:endParaRPr lang="zh-CN" altLang="en-US" sz="2000" b="1"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TextBox 8"/>
          <p:cNvSpPr txBox="1"/>
          <p:nvPr/>
        </p:nvSpPr>
        <p:spPr>
          <a:xfrm>
            <a:off x="857250" y="23372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深度学习的应用</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47"/>
                                        </p:tgtEl>
                                        <p:attrNameLst>
                                          <p:attrName>style.visibility</p:attrName>
                                        </p:attrNameLst>
                                      </p:cBhvr>
                                      <p:to>
                                        <p:strVal val="visible"/>
                                      </p:to>
                                    </p:set>
                                    <p:animEffect transition="in" filter="wipe(left)">
                                      <p:cBhvr>
                                        <p:cTn id="7" dur="500"/>
                                        <p:tgtEl>
                                          <p:spTgt spid="414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146"/>
                                        </p:tgtEl>
                                        <p:attrNameLst>
                                          <p:attrName>style.visibility</p:attrName>
                                        </p:attrNameLst>
                                      </p:cBhvr>
                                      <p:to>
                                        <p:strVal val="visible"/>
                                      </p:to>
                                    </p:set>
                                    <p:animEffect transition="in" filter="wipe(right)">
                                      <p:cBhvr>
                                        <p:cTn id="11" dur="250"/>
                                        <p:tgtEl>
                                          <p:spTgt spid="41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48"/>
                                        </p:tgtEl>
                                        <p:attrNameLst>
                                          <p:attrName>style.visibility</p:attrName>
                                        </p:attrNameLst>
                                      </p:cBhvr>
                                      <p:to>
                                        <p:strVal val="visible"/>
                                      </p:to>
                                    </p:set>
                                    <p:animEffect transition="in" filter="wipe(left)">
                                      <p:cBhvr>
                                        <p:cTn id="15" dur="250"/>
                                        <p:tgtEl>
                                          <p:spTgt spid="414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145"/>
                                        </p:tgtEl>
                                        <p:attrNameLst>
                                          <p:attrName>style.visibility</p:attrName>
                                        </p:attrNameLst>
                                      </p:cBhvr>
                                      <p:to>
                                        <p:strVal val="visible"/>
                                      </p:to>
                                    </p:set>
                                    <p:animEffect transition="in" filter="wipe(right)">
                                      <p:cBhvr>
                                        <p:cTn id="19" dur="250"/>
                                        <p:tgtEl>
                                          <p:spTgt spid="414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149"/>
                                        </p:tgtEl>
                                        <p:attrNameLst>
                                          <p:attrName>style.visibility</p:attrName>
                                        </p:attrNameLst>
                                      </p:cBhvr>
                                      <p:to>
                                        <p:strVal val="visible"/>
                                      </p:to>
                                    </p:set>
                                    <p:animEffect transition="in" filter="wipe(left)">
                                      <p:cBhvr>
                                        <p:cTn id="23" dur="250"/>
                                        <p:tgtEl>
                                          <p:spTgt spid="4149"/>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4144"/>
                                        </p:tgtEl>
                                        <p:attrNameLst>
                                          <p:attrName>style.visibility</p:attrName>
                                        </p:attrNameLst>
                                      </p:cBhvr>
                                      <p:to>
                                        <p:strVal val="visible"/>
                                      </p:to>
                                    </p:set>
                                    <p:animEffect transition="in" filter="wipe(right)">
                                      <p:cBhvr>
                                        <p:cTn id="27" dur="250"/>
                                        <p:tgtEl>
                                          <p:spTgt spid="4144"/>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350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ppt_y</p:attrName>
                                        </p:attrNameLst>
                                      </p:cBhvr>
                                      <p:tavLst>
                                        <p:tav tm="0">
                                          <p:val>
                                            <p:strVal val="#ppt_y+#ppt_h*1.125000"/>
                                          </p:val>
                                        </p:tav>
                                        <p:tav tm="100000">
                                          <p:val>
                                            <p:strVal val="#ppt_y"/>
                                          </p:val>
                                        </p:tav>
                                      </p:tavLst>
                                    </p:anim>
                                    <p:animEffect transition="in" filter="wipe(up)">
                                      <p:cBhvr>
                                        <p:cTn id="38" dur="500"/>
                                        <p:tgtEl>
                                          <p:spTgt spid="11"/>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down)">
                                      <p:cBhvr>
                                        <p:cTn id="42" dur="500"/>
                                        <p:tgtEl>
                                          <p:spTgt spid="12"/>
                                        </p:tgtEl>
                                      </p:cBhvr>
                                    </p:animEffect>
                                  </p:childTnLst>
                                </p:cTn>
                              </p:par>
                            </p:childTnLst>
                          </p:cTn>
                        </p:par>
                        <p:par>
                          <p:cTn id="43" fill="hold">
                            <p:stCondLst>
                              <p:cond delay="4000"/>
                            </p:stCondLst>
                            <p:childTnLst>
                              <p:par>
                                <p:cTn id="44" presetID="1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p:tgtEl>
                                          <p:spTgt spid="13"/>
                                        </p:tgtEl>
                                        <p:attrNameLst>
                                          <p:attrName>ppt_y</p:attrName>
                                        </p:attrNameLst>
                                      </p:cBhvr>
                                      <p:tavLst>
                                        <p:tav tm="0">
                                          <p:val>
                                            <p:strVal val="#ppt_y+#ppt_h*1.125000"/>
                                          </p:val>
                                        </p:tav>
                                        <p:tav tm="100000">
                                          <p:val>
                                            <p:strVal val="#ppt_y"/>
                                          </p:val>
                                        </p:tav>
                                      </p:tavLst>
                                    </p:anim>
                                    <p:animEffect transition="in" filter="wipe(up)">
                                      <p:cBhvr>
                                        <p:cTn id="47" dur="500"/>
                                        <p:tgtEl>
                                          <p:spTgt spid="13"/>
                                        </p:tgtEl>
                                      </p:cBhvr>
                                    </p:animEffect>
                                  </p:childTnLst>
                                </p:cTn>
                              </p:par>
                              <p:par>
                                <p:cTn id="48" presetID="1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p:tgtEl>
                                          <p:spTgt spid="14"/>
                                        </p:tgtEl>
                                        <p:attrNameLst>
                                          <p:attrName>ppt_y</p:attrName>
                                        </p:attrNameLst>
                                      </p:cBhvr>
                                      <p:tavLst>
                                        <p:tav tm="0">
                                          <p:val>
                                            <p:strVal val="#ppt_y-#ppt_h*1.125000"/>
                                          </p:val>
                                        </p:tav>
                                        <p:tav tm="100000">
                                          <p:val>
                                            <p:strVal val="#ppt_y"/>
                                          </p:val>
                                        </p:tav>
                                      </p:tavLst>
                                    </p:anim>
                                    <p:animEffect transition="in" filter="wipe(down)">
                                      <p:cBhvr>
                                        <p:cTn id="51" dur="500"/>
                                        <p:tgtEl>
                                          <p:spTgt spid="14"/>
                                        </p:tgtEl>
                                      </p:cBhvr>
                                    </p:animEffect>
                                  </p:childTnLst>
                                </p:cTn>
                              </p:par>
                            </p:childTnLst>
                          </p:cTn>
                        </p:par>
                        <p:par>
                          <p:cTn id="52" fill="hold">
                            <p:stCondLst>
                              <p:cond delay="4500"/>
                            </p:stCondLst>
                            <p:childTnLst>
                              <p:par>
                                <p:cTn id="53" presetID="1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p:tgtEl>
                                          <p:spTgt spid="15"/>
                                        </p:tgtEl>
                                        <p:attrNameLst>
                                          <p:attrName>ppt_y</p:attrName>
                                        </p:attrNameLst>
                                      </p:cBhvr>
                                      <p:tavLst>
                                        <p:tav tm="0">
                                          <p:val>
                                            <p:strVal val="#ppt_y+#ppt_h*1.125000"/>
                                          </p:val>
                                        </p:tav>
                                        <p:tav tm="100000">
                                          <p:val>
                                            <p:strVal val="#ppt_y"/>
                                          </p:val>
                                        </p:tav>
                                      </p:tavLst>
                                    </p:anim>
                                    <p:animEffect transition="in" filter="wipe(up)">
                                      <p:cBhvr>
                                        <p:cTn id="56" dur="500"/>
                                        <p:tgtEl>
                                          <p:spTgt spid="15"/>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p:tgtEl>
                                          <p:spTgt spid="16"/>
                                        </p:tgtEl>
                                        <p:attrNameLst>
                                          <p:attrName>ppt_y</p:attrName>
                                        </p:attrNameLst>
                                      </p:cBhvr>
                                      <p:tavLst>
                                        <p:tav tm="0">
                                          <p:val>
                                            <p:strVal val="#ppt_y-#ppt_h*1.125000"/>
                                          </p:val>
                                        </p:tav>
                                        <p:tav tm="100000">
                                          <p:val>
                                            <p:strVal val="#ppt_y"/>
                                          </p:val>
                                        </p:tav>
                                      </p:tavLst>
                                    </p:anim>
                                    <p:animEffect transition="in" filter="wipe(down)">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4" grpId="0" bldLvl="0" animBg="1"/>
      <p:bldP spid="4145" grpId="0" bldLvl="0" animBg="1"/>
      <p:bldP spid="4146" grpId="0" bldLvl="0" animBg="1"/>
      <p:bldP spid="4147" grpId="0" bldLvl="0" animBg="1"/>
      <p:bldP spid="4148" grpId="0" bldLvl="0" animBg="1"/>
      <p:bldP spid="4149" grpId="0" bldLvl="0" animBg="1"/>
      <p:bldP spid="11" grpId="0"/>
      <p:bldP spid="12" grpId="0"/>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95575" y="5176520"/>
            <a:ext cx="1558290" cy="423545"/>
          </a:xfrm>
          <a:prstGeom prst="rect">
            <a:avLst/>
          </a:prstGeom>
          <a:noFill/>
        </p:spPr>
        <p:txBody>
          <a:bodyPr wrap="none" rtlCol="0">
            <a:spAutoFit/>
          </a:bodyPr>
          <a:lstStyle/>
          <a:p>
            <a:pPr algn="ctr">
              <a:lnSpc>
                <a:spcPct val="120000"/>
              </a:lnSpc>
            </a:pPr>
            <a:r>
              <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人工神经网络</a:t>
            </a:r>
            <a:endPar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TextBox 47"/>
          <p:cNvSpPr txBox="1"/>
          <p:nvPr/>
        </p:nvSpPr>
        <p:spPr>
          <a:xfrm>
            <a:off x="6904355" y="5201285"/>
            <a:ext cx="1099820" cy="423545"/>
          </a:xfrm>
          <a:prstGeom prst="rect">
            <a:avLst/>
          </a:prstGeom>
          <a:noFill/>
        </p:spPr>
        <p:txBody>
          <a:bodyPr wrap="none" rtlCol="0">
            <a:spAutoFit/>
          </a:bodyPr>
          <a:lstStyle/>
          <a:p>
            <a:pPr algn="ctr">
              <a:lnSpc>
                <a:spcPct val="120000"/>
              </a:lnSpc>
            </a:pPr>
            <a:r>
              <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代价函数</a:t>
            </a:r>
            <a:endPar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TextBox 49"/>
          <p:cNvSpPr txBox="1"/>
          <p:nvPr/>
        </p:nvSpPr>
        <p:spPr>
          <a:xfrm>
            <a:off x="4924425" y="1710055"/>
            <a:ext cx="1099820" cy="423545"/>
          </a:xfrm>
          <a:prstGeom prst="rect">
            <a:avLst/>
          </a:prstGeom>
          <a:noFill/>
        </p:spPr>
        <p:txBody>
          <a:bodyPr wrap="none" rtlCol="0">
            <a:spAutoFit/>
          </a:bodyPr>
          <a:lstStyle/>
          <a:p>
            <a:pPr algn="ctr">
              <a:lnSpc>
                <a:spcPct val="120000"/>
              </a:lnSpc>
            </a:pPr>
            <a:r>
              <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2" name="TextBox 51"/>
          <p:cNvSpPr txBox="1"/>
          <p:nvPr/>
        </p:nvSpPr>
        <p:spPr>
          <a:xfrm>
            <a:off x="8297228" y="1721485"/>
            <a:ext cx="2245995" cy="423545"/>
          </a:xfrm>
          <a:prstGeom prst="rect">
            <a:avLst/>
          </a:prstGeom>
          <a:noFill/>
        </p:spPr>
        <p:txBody>
          <a:bodyPr wrap="none" rtlCol="0">
            <a:spAutoFit/>
          </a:bodyPr>
          <a:lstStyle/>
          <a:p>
            <a:pPr algn="ctr">
              <a:lnSpc>
                <a:spcPct val="120000"/>
              </a:lnSpc>
            </a:pPr>
            <a:r>
              <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梯度下降、反向传播</a:t>
            </a:r>
            <a:endParaRPr lang="zh-CN" altLang="en-US" sz="1800" b="1"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TextBox 8"/>
          <p:cNvSpPr txBox="1"/>
          <p:nvPr/>
        </p:nvSpPr>
        <p:spPr>
          <a:xfrm>
            <a:off x="857250" y="172132"/>
            <a:ext cx="3949155" cy="615315"/>
          </a:xfrm>
          <a:prstGeom prst="rect">
            <a:avLst/>
          </a:prstGeom>
          <a:noFill/>
        </p:spPr>
        <p:txBody>
          <a:bodyPr wrap="square" lIns="0" tIns="0" rIns="0" bIns="0" rtlCol="0" anchor="ctr">
            <a:spAutoFit/>
          </a:bodyPr>
          <a:lstStyle/>
          <a:p>
            <a:r>
              <a:rPr lang="zh-CN" sz="4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深度学习的关键</a:t>
            </a:r>
            <a:endParaRPr lang="zh-CN" sz="4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2500"/>
                            </p:stCondLst>
                            <p:childTnLst>
                              <p:par>
                                <p:cTn id="13" presetID="12" presetClass="entr" presetSubtype="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p:tgtEl>
                                          <p:spTgt spid="44"/>
                                        </p:tgtEl>
                                        <p:attrNameLst>
                                          <p:attrName>ppt_y</p:attrName>
                                        </p:attrNameLst>
                                      </p:cBhvr>
                                      <p:tavLst>
                                        <p:tav tm="0">
                                          <p:val>
                                            <p:strVal val="#ppt_y-#ppt_h*1.125000"/>
                                          </p:val>
                                        </p:tav>
                                        <p:tav tm="100000">
                                          <p:val>
                                            <p:strVal val="#ppt_y"/>
                                          </p:val>
                                        </p:tav>
                                      </p:tavLst>
                                    </p:anim>
                                    <p:animEffect transition="in" filter="wipe(down)">
                                      <p:cBhvr>
                                        <p:cTn id="16" dur="500"/>
                                        <p:tgtEl>
                                          <p:spTgt spid="44"/>
                                        </p:tgtEl>
                                      </p:cBhvr>
                                    </p:animEffect>
                                  </p:childTnLst>
                                </p:cTn>
                              </p:par>
                            </p:childTnLst>
                          </p:cTn>
                        </p:par>
                        <p:par>
                          <p:cTn id="17" fill="hold">
                            <p:stCondLst>
                              <p:cond delay="3000"/>
                            </p:stCondLst>
                            <p:childTnLst>
                              <p:par>
                                <p:cTn id="18" presetID="22" presetClass="entr" presetSubtype="4"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childTnLst>
                          </p:cTn>
                        </p:par>
                        <p:par>
                          <p:cTn id="21" fill="hold">
                            <p:stCondLst>
                              <p:cond delay="3500"/>
                            </p:stCondLst>
                            <p:childTnLst>
                              <p:par>
                                <p:cTn id="22" presetID="12" presetClass="entr" presetSubtype="1" fill="hold" grpId="0" nodeType="after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p:tgtEl>
                                          <p:spTgt spid="50"/>
                                        </p:tgtEl>
                                        <p:attrNameLst>
                                          <p:attrName>ppt_y</p:attrName>
                                        </p:attrNameLst>
                                      </p:cBhvr>
                                      <p:tavLst>
                                        <p:tav tm="0">
                                          <p:val>
                                            <p:strVal val="#ppt_y-#ppt_h*1.125000"/>
                                          </p:val>
                                        </p:tav>
                                        <p:tav tm="100000">
                                          <p:val>
                                            <p:strVal val="#ppt_y"/>
                                          </p:val>
                                        </p:tav>
                                      </p:tavLst>
                                    </p:anim>
                                    <p:animEffect transition="in" filter="wipe(down)">
                                      <p:cBhvr>
                                        <p:cTn id="25" dur="500"/>
                                        <p:tgtEl>
                                          <p:spTgt spid="50"/>
                                        </p:tgtEl>
                                      </p:cBhvr>
                                    </p:animEffect>
                                  </p:childTnLst>
                                </p:cTn>
                              </p:par>
                            </p:childTnLst>
                          </p:cTn>
                        </p:par>
                        <p:par>
                          <p:cTn id="26" fill="hold">
                            <p:stCondLst>
                              <p:cond delay="4000"/>
                            </p:stCondLst>
                            <p:childTnLst>
                              <p:par>
                                <p:cTn id="27" presetID="22" presetClass="entr" presetSubtype="1"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up)">
                                      <p:cBhvr>
                                        <p:cTn id="29" dur="500"/>
                                        <p:tgtEl>
                                          <p:spTgt spid="41"/>
                                        </p:tgtEl>
                                      </p:cBhvr>
                                    </p:animEffect>
                                  </p:childTnLst>
                                </p:cTn>
                              </p:par>
                            </p:childTnLst>
                          </p:cTn>
                        </p:par>
                        <p:par>
                          <p:cTn id="30" fill="hold">
                            <p:stCondLst>
                              <p:cond delay="4500"/>
                            </p:stCondLst>
                            <p:childTnLst>
                              <p:par>
                                <p:cTn id="31" presetID="12" presetClass="entr" presetSubtype="1"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p:tgtEl>
                                          <p:spTgt spid="48"/>
                                        </p:tgtEl>
                                        <p:attrNameLst>
                                          <p:attrName>ppt_y</p:attrName>
                                        </p:attrNameLst>
                                      </p:cBhvr>
                                      <p:tavLst>
                                        <p:tav tm="0">
                                          <p:val>
                                            <p:strVal val="#ppt_y-#ppt_h*1.125000"/>
                                          </p:val>
                                        </p:tav>
                                        <p:tav tm="100000">
                                          <p:val>
                                            <p:strVal val="#ppt_y"/>
                                          </p:val>
                                        </p:tav>
                                      </p:tavLst>
                                    </p:anim>
                                    <p:animEffect transition="in" filter="wipe(down)">
                                      <p:cBhvr>
                                        <p:cTn id="34" dur="500"/>
                                        <p:tgtEl>
                                          <p:spTgt spid="48"/>
                                        </p:tgtEl>
                                      </p:cBhvr>
                                    </p:animEffect>
                                  </p:childTnLst>
                                </p:cTn>
                              </p:par>
                            </p:childTnLst>
                          </p:cTn>
                        </p:par>
                        <p:par>
                          <p:cTn id="35" fill="hold">
                            <p:stCondLst>
                              <p:cond delay="5000"/>
                            </p:stCondLst>
                            <p:childTnLst>
                              <p:par>
                                <p:cTn id="36" presetID="22" presetClass="entr" presetSubtype="4"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down)">
                                      <p:cBhvr>
                                        <p:cTn id="38" dur="500"/>
                                        <p:tgtEl>
                                          <p:spTgt spid="42"/>
                                        </p:tgtEl>
                                      </p:cBhvr>
                                    </p:animEffect>
                                  </p:childTnLst>
                                </p:cTn>
                              </p:par>
                            </p:childTnLst>
                          </p:cTn>
                        </p:par>
                        <p:par>
                          <p:cTn id="39" fill="hold">
                            <p:stCondLst>
                              <p:cond delay="5500"/>
                            </p:stCondLst>
                            <p:childTnLst>
                              <p:par>
                                <p:cTn id="40" presetID="12" presetClass="entr" presetSubtype="1"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p:tgtEl>
                                          <p:spTgt spid="52"/>
                                        </p:tgtEl>
                                        <p:attrNameLst>
                                          <p:attrName>ppt_y</p:attrName>
                                        </p:attrNameLst>
                                      </p:cBhvr>
                                      <p:tavLst>
                                        <p:tav tm="0">
                                          <p:val>
                                            <p:strVal val="#ppt_y-#ppt_h*1.125000"/>
                                          </p:val>
                                        </p:tav>
                                        <p:tav tm="100000">
                                          <p:val>
                                            <p:strVal val="#ppt_y"/>
                                          </p:val>
                                        </p:tav>
                                      </p:tavLst>
                                    </p:anim>
                                    <p:animEffect transition="in" filter="wipe(down)">
                                      <p:cBhvr>
                                        <p:cTn id="4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P spid="50"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4752975" y="2534285"/>
            <a:ext cx="3017064" cy="1800000"/>
            <a:chOff x="3866" y="2536"/>
            <a:chExt cx="12494" cy="7454"/>
          </a:xfrm>
        </p:grpSpPr>
        <p:sp>
          <p:nvSpPr>
            <p:cNvPr id="24" name="Hexagon 23"/>
            <p:cNvSpPr/>
            <p:nvPr/>
          </p:nvSpPr>
          <p:spPr>
            <a:xfrm>
              <a:off x="11171" y="3707"/>
              <a:ext cx="2780" cy="2396"/>
            </a:xfrm>
            <a:prstGeom prst="hexagon">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25" name="Hexagon 24"/>
            <p:cNvSpPr/>
            <p:nvPr/>
          </p:nvSpPr>
          <p:spPr>
            <a:xfrm>
              <a:off x="8735" y="2536"/>
              <a:ext cx="2780" cy="2396"/>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3" name="Hexagon 32"/>
            <p:cNvSpPr/>
            <p:nvPr/>
          </p:nvSpPr>
          <p:spPr>
            <a:xfrm>
              <a:off x="11162" y="6396"/>
              <a:ext cx="2780" cy="2396"/>
            </a:xfrm>
            <a:prstGeom prst="hexagon">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4" name="Hexagon 33"/>
            <p:cNvSpPr/>
            <p:nvPr/>
          </p:nvSpPr>
          <p:spPr>
            <a:xfrm>
              <a:off x="6283" y="3707"/>
              <a:ext cx="2780" cy="2396"/>
            </a:xfrm>
            <a:prstGeom prst="hexag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5" name="Hexagon 34"/>
            <p:cNvSpPr/>
            <p:nvPr/>
          </p:nvSpPr>
          <p:spPr>
            <a:xfrm>
              <a:off x="6283" y="6396"/>
              <a:ext cx="2780" cy="2396"/>
            </a:xfrm>
            <a:prstGeom prst="hexag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7" name="Hexagon 36"/>
            <p:cNvSpPr/>
            <p:nvPr/>
          </p:nvSpPr>
          <p:spPr>
            <a:xfrm>
              <a:off x="8767" y="7594"/>
              <a:ext cx="2780" cy="2396"/>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nvGrpSpPr>
            <p:cNvPr id="8" name="Group 7"/>
            <p:cNvGrpSpPr/>
            <p:nvPr/>
          </p:nvGrpSpPr>
          <p:grpSpPr>
            <a:xfrm>
              <a:off x="3866" y="5040"/>
              <a:ext cx="12495" cy="2412"/>
              <a:chOff x="52530" y="1944143"/>
              <a:chExt cx="7968598" cy="1538041"/>
            </a:xfrm>
            <a:solidFill>
              <a:schemeClr val="bg1"/>
            </a:solidFill>
          </p:grpSpPr>
          <p:grpSp>
            <p:nvGrpSpPr>
              <p:cNvPr id="3" name="Group 2"/>
              <p:cNvGrpSpPr/>
              <p:nvPr/>
            </p:nvGrpSpPr>
            <p:grpSpPr>
              <a:xfrm>
                <a:off x="3145192" y="1953970"/>
                <a:ext cx="1772728" cy="1528214"/>
                <a:chOff x="3145192" y="1953970"/>
                <a:chExt cx="1772728" cy="1528214"/>
              </a:xfrm>
              <a:grpFill/>
            </p:grpSpPr>
            <p:sp>
              <p:nvSpPr>
                <p:cNvPr id="23" name="Hexagon 22"/>
                <p:cNvSpPr/>
                <p:nvPr/>
              </p:nvSpPr>
              <p:spPr>
                <a:xfrm>
                  <a:off x="3145192" y="1953970"/>
                  <a:ext cx="1772728" cy="1528214"/>
                </a:xfrm>
                <a:prstGeom prst="hexagon">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0" name="Freeform 13"/>
                <p:cNvSpPr>
                  <a:spLocks noEditPoints="1"/>
                </p:cNvSpPr>
                <p:nvPr/>
              </p:nvSpPr>
              <p:spPr bwMode="auto">
                <a:xfrm>
                  <a:off x="3676028" y="2509633"/>
                  <a:ext cx="664606" cy="397235"/>
                </a:xfrm>
                <a:custGeom>
                  <a:avLst/>
                  <a:gdLst>
                    <a:gd name="T0" fmla="*/ 226 w 256"/>
                    <a:gd name="T1" fmla="*/ 131 h 154"/>
                    <a:gd name="T2" fmla="*/ 226 w 256"/>
                    <a:gd name="T3" fmla="*/ 130 h 154"/>
                    <a:gd name="T4" fmla="*/ 226 w 256"/>
                    <a:gd name="T5" fmla="*/ 10 h 154"/>
                    <a:gd name="T6" fmla="*/ 217 w 256"/>
                    <a:gd name="T7" fmla="*/ 0 h 154"/>
                    <a:gd name="T8" fmla="*/ 38 w 256"/>
                    <a:gd name="T9" fmla="*/ 0 h 154"/>
                    <a:gd name="T10" fmla="*/ 29 w 256"/>
                    <a:gd name="T11" fmla="*/ 10 h 154"/>
                    <a:gd name="T12" fmla="*/ 29 w 256"/>
                    <a:gd name="T13" fmla="*/ 130 h 154"/>
                    <a:gd name="T14" fmla="*/ 29 w 256"/>
                    <a:gd name="T15" fmla="*/ 131 h 154"/>
                    <a:gd name="T16" fmla="*/ 0 w 256"/>
                    <a:gd name="T17" fmla="*/ 138 h 154"/>
                    <a:gd name="T18" fmla="*/ 3 w 256"/>
                    <a:gd name="T19" fmla="*/ 154 h 154"/>
                    <a:gd name="T20" fmla="*/ 253 w 256"/>
                    <a:gd name="T21" fmla="*/ 154 h 154"/>
                    <a:gd name="T22" fmla="*/ 256 w 256"/>
                    <a:gd name="T23" fmla="*/ 138 h 154"/>
                    <a:gd name="T24" fmla="*/ 226 w 256"/>
                    <a:gd name="T25" fmla="*/ 131 h 154"/>
                    <a:gd name="T26" fmla="*/ 207 w 256"/>
                    <a:gd name="T27" fmla="*/ 119 h 154"/>
                    <a:gd name="T28" fmla="*/ 48 w 256"/>
                    <a:gd name="T29" fmla="*/ 119 h 154"/>
                    <a:gd name="T30" fmla="*/ 48 w 256"/>
                    <a:gd name="T31" fmla="*/ 20 h 154"/>
                    <a:gd name="T32" fmla="*/ 207 w 256"/>
                    <a:gd name="T33" fmla="*/ 20 h 154"/>
                    <a:gd name="T34" fmla="*/ 207 w 256"/>
                    <a:gd name="T35" fmla="*/ 11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54">
                      <a:moveTo>
                        <a:pt x="226" y="131"/>
                      </a:moveTo>
                      <a:cubicBezTo>
                        <a:pt x="226" y="131"/>
                        <a:pt x="226" y="131"/>
                        <a:pt x="226" y="130"/>
                      </a:cubicBezTo>
                      <a:cubicBezTo>
                        <a:pt x="226" y="10"/>
                        <a:pt x="226" y="10"/>
                        <a:pt x="226" y="10"/>
                      </a:cubicBezTo>
                      <a:cubicBezTo>
                        <a:pt x="226" y="5"/>
                        <a:pt x="222" y="0"/>
                        <a:pt x="217" y="0"/>
                      </a:cubicBezTo>
                      <a:cubicBezTo>
                        <a:pt x="38" y="0"/>
                        <a:pt x="38" y="0"/>
                        <a:pt x="38" y="0"/>
                      </a:cubicBezTo>
                      <a:cubicBezTo>
                        <a:pt x="33" y="0"/>
                        <a:pt x="29" y="5"/>
                        <a:pt x="29" y="10"/>
                      </a:cubicBezTo>
                      <a:cubicBezTo>
                        <a:pt x="29" y="130"/>
                        <a:pt x="29" y="130"/>
                        <a:pt x="29" y="130"/>
                      </a:cubicBezTo>
                      <a:cubicBezTo>
                        <a:pt x="29" y="131"/>
                        <a:pt x="29" y="131"/>
                        <a:pt x="29" y="131"/>
                      </a:cubicBezTo>
                      <a:cubicBezTo>
                        <a:pt x="0" y="138"/>
                        <a:pt x="0" y="138"/>
                        <a:pt x="0" y="138"/>
                      </a:cubicBezTo>
                      <a:cubicBezTo>
                        <a:pt x="3" y="154"/>
                        <a:pt x="3" y="154"/>
                        <a:pt x="3" y="154"/>
                      </a:cubicBezTo>
                      <a:cubicBezTo>
                        <a:pt x="253" y="154"/>
                        <a:pt x="253" y="154"/>
                        <a:pt x="253" y="154"/>
                      </a:cubicBezTo>
                      <a:cubicBezTo>
                        <a:pt x="256" y="138"/>
                        <a:pt x="256" y="138"/>
                        <a:pt x="256" y="138"/>
                      </a:cubicBezTo>
                      <a:lnTo>
                        <a:pt x="226" y="131"/>
                      </a:lnTo>
                      <a:close/>
                      <a:moveTo>
                        <a:pt x="207" y="119"/>
                      </a:moveTo>
                      <a:cubicBezTo>
                        <a:pt x="48" y="119"/>
                        <a:pt x="48" y="119"/>
                        <a:pt x="48" y="119"/>
                      </a:cubicBezTo>
                      <a:cubicBezTo>
                        <a:pt x="48" y="20"/>
                        <a:pt x="48" y="20"/>
                        <a:pt x="48" y="20"/>
                      </a:cubicBezTo>
                      <a:cubicBezTo>
                        <a:pt x="207" y="20"/>
                        <a:pt x="207" y="20"/>
                        <a:pt x="207" y="20"/>
                      </a:cubicBezTo>
                      <a:lnTo>
                        <a:pt x="207" y="119"/>
                      </a:lnTo>
                      <a:close/>
                    </a:path>
                  </a:pathLst>
                </a:custGeom>
                <a:grpFill/>
                <a:ln>
                  <a:noFill/>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nvGrpSpPr>
              <p:cNvPr id="7" name="Group 6"/>
              <p:cNvGrpSpPr/>
              <p:nvPr/>
            </p:nvGrpSpPr>
            <p:grpSpPr>
              <a:xfrm>
                <a:off x="52530" y="1944143"/>
                <a:ext cx="1772728" cy="1528214"/>
                <a:chOff x="52530" y="1944143"/>
                <a:chExt cx="1772728" cy="1528214"/>
              </a:xfrm>
              <a:grpFill/>
            </p:grpSpPr>
            <p:sp>
              <p:nvSpPr>
                <p:cNvPr id="62" name="Hexagon 61"/>
                <p:cNvSpPr/>
                <p:nvPr/>
              </p:nvSpPr>
              <p:spPr>
                <a:xfrm>
                  <a:off x="52530" y="1944143"/>
                  <a:ext cx="1772728" cy="1528214"/>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1" name="Freeform 8"/>
                <p:cNvSpPr>
                  <a:spLocks noEditPoints="1"/>
                </p:cNvSpPr>
                <p:nvPr/>
              </p:nvSpPr>
              <p:spPr bwMode="auto">
                <a:xfrm>
                  <a:off x="731020" y="2460800"/>
                  <a:ext cx="311889" cy="46441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grpFill/>
                <a:ln>
                  <a:noFill/>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nvGrpSpPr>
              <p:cNvPr id="2" name="Group 1"/>
              <p:cNvGrpSpPr/>
              <p:nvPr/>
            </p:nvGrpSpPr>
            <p:grpSpPr>
              <a:xfrm>
                <a:off x="6248400" y="1944143"/>
                <a:ext cx="1772728" cy="1528214"/>
                <a:chOff x="6248400" y="1944143"/>
                <a:chExt cx="1772728" cy="1528214"/>
              </a:xfrm>
              <a:grpFill/>
            </p:grpSpPr>
            <p:sp>
              <p:nvSpPr>
                <p:cNvPr id="61" name="Hexagon 60"/>
                <p:cNvSpPr/>
                <p:nvPr/>
              </p:nvSpPr>
              <p:spPr>
                <a:xfrm>
                  <a:off x="6248400" y="1944143"/>
                  <a:ext cx="1772728" cy="1528214"/>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nvGrpSpPr>
                <p:cNvPr id="42" name="Group 41"/>
                <p:cNvGrpSpPr/>
                <p:nvPr/>
              </p:nvGrpSpPr>
              <p:grpSpPr>
                <a:xfrm>
                  <a:off x="6930594" y="2443673"/>
                  <a:ext cx="422683" cy="479107"/>
                  <a:chOff x="6109895" y="1540361"/>
                  <a:chExt cx="133147" cy="150921"/>
                </a:xfrm>
                <a:grpFill/>
              </p:grpSpPr>
              <p:sp>
                <p:nvSpPr>
                  <p:cNvPr id="43" name="Freeform 143"/>
                  <p:cNvSpPr>
                    <a:spLocks noEditPoints="1"/>
                  </p:cNvSpPr>
                  <p:nvPr/>
                </p:nvSpPr>
                <p:spPr bwMode="auto">
                  <a:xfrm>
                    <a:off x="6130176" y="1540361"/>
                    <a:ext cx="92585" cy="92585"/>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w="9525">
                    <a:noFill/>
                    <a:round/>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6" name="Freeform 146"/>
                  <p:cNvSpPr/>
                  <p:nvPr/>
                </p:nvSpPr>
                <p:spPr bwMode="auto">
                  <a:xfrm>
                    <a:off x="6109895" y="1650721"/>
                    <a:ext cx="133147" cy="40561"/>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w="9525">
                    <a:noFill/>
                    <a:round/>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grpSp>
      </p:grpSp>
      <p:sp>
        <p:nvSpPr>
          <p:cNvPr id="39" name="TextBox 8"/>
          <p:cNvSpPr txBox="1"/>
          <p:nvPr/>
        </p:nvSpPr>
        <p:spPr>
          <a:xfrm>
            <a:off x="857250" y="233680"/>
            <a:ext cx="54946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深度学习神经网络结构</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5" name="Text Placeholder 32"/>
          <p:cNvSpPr txBox="1"/>
          <p:nvPr/>
        </p:nvSpPr>
        <p:spPr>
          <a:xfrm>
            <a:off x="83185" y="2162175"/>
            <a:ext cx="4081780" cy="203517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解决问题：参数膨胀，进而导致出现过度拟合和局部最优解</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0" indent="0" algn="just">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NN最大的利用了图像的局部信息。图像中有固有的局部模式（比如轮廓、边界，人的眼睛、鼻子、嘴等）可以利用，显然应该将图像处理中的概念和神经网络技术相结合，对于CNN来说，并不是所有上下层神经元都能直接相连，而是通过“卷积核”作为中介。同一个卷积核在所有图像内是共享的，图像通过卷积操作后仍然保留原先的位置关系。</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6" name="Text Placeholder 33"/>
          <p:cNvSpPr txBox="1"/>
          <p:nvPr/>
        </p:nvSpPr>
        <p:spPr>
          <a:xfrm>
            <a:off x="1272099" y="1776522"/>
            <a:ext cx="1704690" cy="2794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ctr">
              <a:lnSpc>
                <a:spcPct val="100000"/>
              </a:lnSpc>
              <a:buNone/>
            </a:pPr>
            <a:r>
              <a:rPr lang="en-US" altLang="zh-CN" sz="2800" baseline="-250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CNN</a:t>
            </a:r>
            <a:endParaRPr lang="en-US" altLang="zh-CN" sz="2800" baseline="-250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 name="Text Placeholder 32"/>
          <p:cNvSpPr txBox="1"/>
          <p:nvPr/>
        </p:nvSpPr>
        <p:spPr>
          <a:xfrm>
            <a:off x="8691245" y="2077085"/>
            <a:ext cx="3693160" cy="17576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l">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解决问题：在实践序列上对数据进行建模</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0" indent="0" algn="l">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全连接的DNN还存在着另一个问题——无法对时间序列上的变化进行建模。然而，样本出现的时间顺序对于自然语言处理、语音识别、手写体识别等应用非常重要。对了适应这种需求，就出现了另一种神经网络结构——循环神经网络RNN。</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0" name="Text Placeholder 33"/>
          <p:cNvSpPr txBox="1"/>
          <p:nvPr/>
        </p:nvSpPr>
        <p:spPr>
          <a:xfrm>
            <a:off x="9652801" y="1776522"/>
            <a:ext cx="1704690" cy="27686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r">
              <a:lnSpc>
                <a:spcPct val="100000"/>
              </a:lnSpc>
              <a:buNone/>
            </a:pPr>
            <a:r>
              <a:rPr lang="en-US" altLang="zh-CN" sz="18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RNN</a:t>
            </a:r>
            <a:endParaRPr lang="en-US" altLang="zh-CN" sz="18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5" name="Text Placeholder 32"/>
          <p:cNvSpPr txBox="1"/>
          <p:nvPr/>
        </p:nvSpPr>
        <p:spPr>
          <a:xfrm>
            <a:off x="4239260" y="4925695"/>
            <a:ext cx="4081780" cy="213106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解决问题：“梯度消失”现象。（具体来说，我们常常使用sigmoid作为神经元的输入输出函数。对于幅度为1的信号，在BP反向传播梯度时，每传递一层，梯度衰减为原来的0.25。层数一多，梯度指数衰减后低层基本上接受不到有效的训练信号。）</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0" indent="0" algn="just">
              <a:lnSpc>
                <a:spcPct val="150000"/>
              </a:lnSpc>
              <a:buNone/>
            </a:pPr>
            <a:r>
              <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存在不足：</a:t>
            </a:r>
            <a:endParaRPr lang="zh-CN" altLang="en-US"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0" indent="0" algn="just">
              <a:lnSpc>
                <a:spcPct val="150000"/>
              </a:lnSpc>
              <a:buNone/>
            </a:pPr>
            <a:endParaRPr lang="en-US" altLang="zh-CN" sz="1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6" name="Text Placeholder 33"/>
          <p:cNvSpPr txBox="1"/>
          <p:nvPr/>
        </p:nvSpPr>
        <p:spPr>
          <a:xfrm>
            <a:off x="5428174" y="4540042"/>
            <a:ext cx="1704690" cy="27940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ctr">
              <a:lnSpc>
                <a:spcPct val="100000"/>
              </a:lnSpc>
              <a:buNone/>
            </a:pPr>
            <a:r>
              <a:rPr lang="en-US" altLang="zh-CN" sz="2800" baseline="-250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DNN</a:t>
            </a:r>
            <a:endParaRPr lang="en-US" altLang="zh-CN" sz="2800" baseline="-250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7" name="文本框 16"/>
          <p:cNvSpPr txBox="1"/>
          <p:nvPr/>
        </p:nvSpPr>
        <p:spPr>
          <a:xfrm>
            <a:off x="696595" y="4925695"/>
            <a:ext cx="1590675" cy="368300"/>
          </a:xfrm>
          <a:prstGeom prst="rect">
            <a:avLst/>
          </a:prstGeom>
          <a:noFill/>
        </p:spPr>
        <p:txBody>
          <a:bodyPr wrap="square" rtlCol="0">
            <a:spAutoFit/>
          </a:bodyPr>
          <a:p>
            <a:r>
              <a:rPr lang="en-US" altLang="zh-CN"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a:t>
            </a:r>
            <a:r>
              <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参数膨胀</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8" name="文本框 17"/>
          <p:cNvSpPr txBox="1"/>
          <p:nvPr/>
        </p:nvSpPr>
        <p:spPr>
          <a:xfrm>
            <a:off x="10716260" y="4925695"/>
            <a:ext cx="2131060" cy="368300"/>
          </a:xfrm>
          <a:prstGeom prst="rect">
            <a:avLst/>
          </a:prstGeom>
          <a:noFill/>
        </p:spPr>
        <p:txBody>
          <a:bodyPr wrap="square" rtlCol="0">
            <a:spAutoFit/>
          </a:bodyPr>
          <a:p>
            <a:r>
              <a:rPr lang="en-US" altLang="zh-CN"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 无法对时间</a:t>
            </a:r>
            <a:r>
              <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建模</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9" name="直角上箭头 18"/>
          <p:cNvSpPr/>
          <p:nvPr/>
        </p:nvSpPr>
        <p:spPr>
          <a:xfrm>
            <a:off x="8877935" y="4264025"/>
            <a:ext cx="1584325" cy="1152525"/>
          </a:xfrm>
          <a:prstGeom prst="bentUp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0" name="直角上箭头 19"/>
          <p:cNvSpPr/>
          <p:nvPr/>
        </p:nvSpPr>
        <p:spPr>
          <a:xfrm flipH="1">
            <a:off x="2287270" y="4305935"/>
            <a:ext cx="1584325" cy="1152525"/>
          </a:xfrm>
          <a:prstGeom prst="bentUpArrow">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par>
                          <p:cTn id="20" fill="hold">
                            <p:stCondLst>
                              <p:cond delay="2500"/>
                            </p:stCondLst>
                            <p:childTnLst>
                              <p:par>
                                <p:cTn id="21" presetID="1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ppt_x</p:attrName>
                                        </p:attrNameLst>
                                      </p:cBhvr>
                                      <p:tavLst>
                                        <p:tav tm="0">
                                          <p:val>
                                            <p:strVal val="#ppt_x-#ppt_w*1.125000"/>
                                          </p:val>
                                        </p:tav>
                                        <p:tav tm="100000">
                                          <p:val>
                                            <p:strVal val="#ppt_x"/>
                                          </p:val>
                                        </p:tav>
                                      </p:tavLst>
                                    </p:anim>
                                    <p:animEffect transition="in" filter="wipe(right)">
                                      <p:cBhvr>
                                        <p:cTn id="24" dur="500"/>
                                        <p:tgtEl>
                                          <p:spTgt spid="17"/>
                                        </p:tgtEl>
                                      </p:cBhvr>
                                    </p:animEffec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3500"/>
                            </p:stCondLst>
                            <p:childTnLst>
                              <p:par>
                                <p:cTn id="30" presetID="2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4500"/>
                            </p:stCondLst>
                            <p:childTnLst>
                              <p:par>
                                <p:cTn id="38" presetID="12" presetClass="entr" presetSubtype="2"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ppt_x</p:attrName>
                                        </p:attrNameLst>
                                      </p:cBhvr>
                                      <p:tavLst>
                                        <p:tav tm="0">
                                          <p:val>
                                            <p:strVal val="#ppt_x+#ppt_w*1.125000"/>
                                          </p:val>
                                        </p:tav>
                                        <p:tav tm="100000">
                                          <p:val>
                                            <p:strVal val="#ppt_x"/>
                                          </p:val>
                                        </p:tav>
                                      </p:tavLst>
                                    </p:anim>
                                    <p:animEffect transition="in" filter="wipe(left)">
                                      <p:cBhvr>
                                        <p:cTn id="41" dur="500"/>
                                        <p:tgtEl>
                                          <p:spTgt spid="18"/>
                                        </p:tgtEl>
                                      </p:cBhvr>
                                    </p:animEffect>
                                  </p:childTnLst>
                                </p:cTn>
                              </p:par>
                            </p:childTnLst>
                          </p:cTn>
                        </p:par>
                        <p:par>
                          <p:cTn id="42" fill="hold">
                            <p:stCondLst>
                              <p:cond delay="5000"/>
                            </p:stCondLst>
                            <p:childTnLst>
                              <p:par>
                                <p:cTn id="43" presetID="22" presetClass="entr" presetSubtype="4"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5500"/>
                            </p:stCondLst>
                            <p:childTnLst>
                              <p:par>
                                <p:cTn id="47" presetID="22" presetClass="entr" presetSubtype="4"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5" grpId="0"/>
      <p:bldP spid="16" grpId="0"/>
      <p:bldP spid="20" grpId="0" animBg="1"/>
      <p:bldP spid="19" grpId="0" animBg="1"/>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3341532"/>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传统神经网络组成</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8619" y="4226250"/>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从传统神经网络到卷积神经网络</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063990" y="3448685"/>
            <a:ext cx="1427480" cy="349250"/>
          </a:xfrm>
          <a:prstGeom prst="rect">
            <a:avLst/>
          </a:prstGeom>
          <a:noFill/>
        </p:spPr>
        <p:txBody>
          <a:bodyPr wrap="none" rtlCol="0">
            <a:spAutoFit/>
          </a:bodyPr>
          <a:lstStyle/>
          <a:p>
            <a:pPr algn="ct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全连接神经网络</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057005" y="4333875"/>
            <a:ext cx="19608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二者的不同结构的联系</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8252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51507"/>
            <a:ext cx="394915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卷积神经网络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1341120" y="2873375"/>
            <a:ext cx="3932948" cy="216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3" grpId="0"/>
      <p:bldP spid="17" grpId="0"/>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373"/>
          <p:cNvSpPr/>
          <p:nvPr/>
        </p:nvSpPr>
        <p:spPr>
          <a:xfrm>
            <a:off x="405130" y="4446905"/>
            <a:ext cx="2415540" cy="25781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卷积层用于：获取空间信息</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Shape 379"/>
          <p:cNvSpPr/>
          <p:nvPr/>
        </p:nvSpPr>
        <p:spPr>
          <a:xfrm>
            <a:off x="9744291" y="4299337"/>
            <a:ext cx="1804918" cy="516255"/>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池化层用于：压缩输出数据，作非线性映射</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TextBox 8"/>
          <p:cNvSpPr txBox="1"/>
          <p:nvPr/>
        </p:nvSpPr>
        <p:spPr>
          <a:xfrm>
            <a:off x="857250" y="233680"/>
            <a:ext cx="624586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传统神经网络组成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 name="Group 337"/>
          <p:cNvGrpSpPr/>
          <p:nvPr/>
        </p:nvGrpSpPr>
        <p:grpSpPr>
          <a:xfrm rot="0">
            <a:off x="2898140" y="1329055"/>
            <a:ext cx="1560195" cy="1019810"/>
            <a:chOff x="1" y="0"/>
            <a:chExt cx="4392858" cy="2872248"/>
          </a:xfrm>
        </p:grpSpPr>
        <p:sp>
          <p:nvSpPr>
            <p:cNvPr id="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Shape 335"/>
            <p:cNvSpPr/>
            <p:nvPr/>
          </p:nvSpPr>
          <p:spPr>
            <a:xfrm>
              <a:off x="2012420" y="1209396"/>
              <a:ext cx="1015207" cy="488938"/>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输入层</a:t>
              </a:r>
              <a:endPar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7" name="Group 342"/>
          <p:cNvGrpSpPr/>
          <p:nvPr/>
        </p:nvGrpSpPr>
        <p:grpSpPr>
          <a:xfrm rot="0">
            <a:off x="4256405" y="1329055"/>
            <a:ext cx="1560195" cy="1019810"/>
            <a:chOff x="0" y="0"/>
            <a:chExt cx="4392859" cy="2872248"/>
          </a:xfrm>
          <a:solidFill>
            <a:srgbClr val="E60000"/>
          </a:solidFill>
        </p:grpSpPr>
        <p:sp>
          <p:nvSpPr>
            <p:cNvPr id="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隐藏层</a:t>
              </a:r>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2" name="Group 347"/>
          <p:cNvGrpSpPr/>
          <p:nvPr/>
        </p:nvGrpSpPr>
        <p:grpSpPr>
          <a:xfrm rot="0">
            <a:off x="5648960" y="1329055"/>
            <a:ext cx="1560195" cy="1019810"/>
            <a:chOff x="0" y="0"/>
            <a:chExt cx="4392859" cy="2872248"/>
          </a:xfrm>
        </p:grpSpPr>
        <p:sp>
          <p:nvSpPr>
            <p:cNvPr id="13"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Shape 345"/>
            <p:cNvSpPr/>
            <p:nvPr/>
          </p:nvSpPr>
          <p:spPr>
            <a:xfrm>
              <a:off x="1086541" y="1289712"/>
              <a:ext cx="297247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7" name="Group 352"/>
          <p:cNvGrpSpPr/>
          <p:nvPr/>
        </p:nvGrpSpPr>
        <p:grpSpPr>
          <a:xfrm rot="0">
            <a:off x="7029450" y="1329055"/>
            <a:ext cx="1560195" cy="1019810"/>
            <a:chOff x="0" y="0"/>
            <a:chExt cx="4392859" cy="2872248"/>
          </a:xfrm>
          <a:solidFill>
            <a:srgbClr val="E60000"/>
          </a:solidFill>
        </p:grpSpPr>
        <p:sp>
          <p:nvSpPr>
            <p:cNvPr id="18"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Shape 350"/>
            <p:cNvSpPr/>
            <p:nvPr/>
          </p:nvSpPr>
          <p:spPr>
            <a:xfrm>
              <a:off x="1186403" y="1289712"/>
              <a:ext cx="2924718"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隐藏层</a:t>
              </a:r>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n-1</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357"/>
          <p:cNvGrpSpPr/>
          <p:nvPr/>
        </p:nvGrpSpPr>
        <p:grpSpPr>
          <a:xfrm rot="0">
            <a:off x="8429625" y="1329055"/>
            <a:ext cx="1560195" cy="1019810"/>
            <a:chOff x="0" y="0"/>
            <a:chExt cx="4392859" cy="2872248"/>
          </a:xfrm>
        </p:grpSpPr>
        <p:sp>
          <p:nvSpPr>
            <p:cNvPr id="23"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输出层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7" name="Group 360"/>
          <p:cNvGrpSpPr/>
          <p:nvPr/>
        </p:nvGrpSpPr>
        <p:grpSpPr>
          <a:xfrm rot="0">
            <a:off x="3526790" y="2203450"/>
            <a:ext cx="302260" cy="302260"/>
            <a:chOff x="0" y="0"/>
            <a:chExt cx="850594" cy="850594"/>
          </a:xfrm>
        </p:grpSpPr>
        <p:sp>
          <p:nvSpPr>
            <p:cNvPr id="2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0" name="Group 363"/>
          <p:cNvGrpSpPr/>
          <p:nvPr/>
        </p:nvGrpSpPr>
        <p:grpSpPr>
          <a:xfrm rot="0">
            <a:off x="4888230" y="2203450"/>
            <a:ext cx="302260" cy="302260"/>
            <a:chOff x="0" y="0"/>
            <a:chExt cx="850594" cy="850594"/>
          </a:xfrm>
          <a:solidFill>
            <a:srgbClr val="E60000"/>
          </a:solidFill>
        </p:grpSpPr>
        <p:sp>
          <p:nvSpPr>
            <p:cNvPr id="3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Shape 362"/>
            <p:cNvSpPr/>
            <p:nvPr/>
          </p:nvSpPr>
          <p:spPr>
            <a:xfrm>
              <a:off x="331243" y="202702"/>
              <a:ext cx="188486" cy="445192"/>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2</a:t>
              </a:r>
              <a:endParaRPr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3" name="Group 366"/>
          <p:cNvGrpSpPr/>
          <p:nvPr/>
        </p:nvGrpSpPr>
        <p:grpSpPr>
          <a:xfrm rot="0">
            <a:off x="6277610" y="2203450"/>
            <a:ext cx="302260" cy="302260"/>
            <a:chOff x="0" y="0"/>
            <a:chExt cx="850594" cy="850594"/>
          </a:xfrm>
        </p:grpSpPr>
        <p:sp>
          <p:nvSpPr>
            <p:cNvPr id="3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5" name="Shape 365"/>
            <p:cNvSpPr/>
            <p:nvPr/>
          </p:nvSpPr>
          <p:spPr>
            <a:xfrm>
              <a:off x="211125" y="180830"/>
              <a:ext cx="428723" cy="488937"/>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69"/>
          <p:cNvGrpSpPr/>
          <p:nvPr/>
        </p:nvGrpSpPr>
        <p:grpSpPr>
          <a:xfrm rot="0">
            <a:off x="7658735" y="2203450"/>
            <a:ext cx="302260" cy="302260"/>
            <a:chOff x="0" y="0"/>
            <a:chExt cx="850594" cy="850594"/>
          </a:xfrm>
          <a:solidFill>
            <a:srgbClr val="E60000"/>
          </a:solidFill>
        </p:grpSpPr>
        <p:sp>
          <p:nvSpPr>
            <p:cNvPr id="3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Shape 368"/>
            <p:cNvSpPr/>
            <p:nvPr/>
          </p:nvSpPr>
          <p:spPr>
            <a:xfrm>
              <a:off x="150535" y="180641"/>
              <a:ext cx="606956" cy="407046"/>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n</a:t>
              </a:r>
              <a:endParaRPr 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9" name="Group 372"/>
          <p:cNvGrpSpPr/>
          <p:nvPr/>
        </p:nvGrpSpPr>
        <p:grpSpPr>
          <a:xfrm rot="0">
            <a:off x="9058910" y="2203450"/>
            <a:ext cx="302260" cy="302260"/>
            <a:chOff x="0" y="0"/>
            <a:chExt cx="850594" cy="850594"/>
          </a:xfrm>
        </p:grpSpPr>
        <p:sp>
          <p:nvSpPr>
            <p:cNvPr id="4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Shape 371"/>
            <p:cNvSpPr/>
            <p:nvPr/>
          </p:nvSpPr>
          <p:spPr>
            <a:xfrm>
              <a:off x="70223" y="180830"/>
              <a:ext cx="710524" cy="488937"/>
            </a:xfrm>
            <a:prstGeom prst="rect">
              <a:avLst/>
            </a:prstGeom>
            <a:noFill/>
            <a:ln w="12700" cap="flat">
              <a:noFill/>
              <a:miter lim="400000"/>
            </a:ln>
            <a:effec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n+1</a:t>
              </a:r>
              <a:endParaRPr lang="en-US" altLang="zh-CN"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0" name="组合 19"/>
          <p:cNvGrpSpPr/>
          <p:nvPr/>
        </p:nvGrpSpPr>
        <p:grpSpPr>
          <a:xfrm>
            <a:off x="1462405" y="3065780"/>
            <a:ext cx="1626870" cy="611082"/>
            <a:chOff x="5403" y="5681"/>
            <a:chExt cx="2457" cy="1853"/>
          </a:xfrm>
        </p:grpSpPr>
        <p:grpSp>
          <p:nvGrpSpPr>
            <p:cNvPr id="5" name="Group 342"/>
            <p:cNvGrpSpPr/>
            <p:nvPr/>
          </p:nvGrpSpPr>
          <p:grpSpPr>
            <a:xfrm rot="0">
              <a:off x="5403" y="5681"/>
              <a:ext cx="2457" cy="1606"/>
              <a:chOff x="0" y="0"/>
              <a:chExt cx="4392859" cy="2872248"/>
            </a:xfrm>
            <a:solidFill>
              <a:srgbClr val="E60000"/>
            </a:solidFill>
          </p:grpSpPr>
          <p:sp>
            <p:nvSpPr>
              <p:cNvPr id="9"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全连接层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5"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组合 23"/>
          <p:cNvGrpSpPr/>
          <p:nvPr/>
        </p:nvGrpSpPr>
        <p:grpSpPr>
          <a:xfrm>
            <a:off x="2820670" y="3065780"/>
            <a:ext cx="1626870" cy="611082"/>
            <a:chOff x="5403" y="5681"/>
            <a:chExt cx="2457" cy="1853"/>
          </a:xfrm>
        </p:grpSpPr>
        <p:grpSp>
          <p:nvGrpSpPr>
            <p:cNvPr id="25" name="Group 342"/>
            <p:cNvGrpSpPr/>
            <p:nvPr/>
          </p:nvGrpSpPr>
          <p:grpSpPr>
            <a:xfrm rot="0">
              <a:off x="5403" y="5681"/>
              <a:ext cx="2457" cy="1606"/>
              <a:chOff x="0" y="0"/>
              <a:chExt cx="4392859" cy="2872248"/>
            </a:xfrm>
            <a:solidFill>
              <a:srgbClr val="E60000"/>
            </a:solidFill>
          </p:grpSpPr>
          <p:sp>
            <p:nvSpPr>
              <p:cNvPr id="4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48"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0" name="Group 337"/>
          <p:cNvGrpSpPr/>
          <p:nvPr/>
        </p:nvGrpSpPr>
        <p:grpSpPr>
          <a:xfrm rot="0">
            <a:off x="53340" y="2848610"/>
            <a:ext cx="1560195" cy="1019810"/>
            <a:chOff x="1" y="0"/>
            <a:chExt cx="4392858" cy="2872248"/>
          </a:xfrm>
        </p:grpSpPr>
        <p:sp>
          <p:nvSpPr>
            <p:cNvPr id="51"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Shape 335"/>
            <p:cNvSpPr/>
            <p:nvPr/>
          </p:nvSpPr>
          <p:spPr>
            <a:xfrm>
              <a:off x="2012420" y="1209396"/>
              <a:ext cx="1015207" cy="488938"/>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输入层</a:t>
              </a:r>
              <a:endPar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4" name="Group 360"/>
          <p:cNvGrpSpPr/>
          <p:nvPr/>
        </p:nvGrpSpPr>
        <p:grpSpPr>
          <a:xfrm rot="0">
            <a:off x="681990" y="3723005"/>
            <a:ext cx="302260" cy="302260"/>
            <a:chOff x="0" y="0"/>
            <a:chExt cx="850594" cy="850594"/>
          </a:xfrm>
        </p:grpSpPr>
        <p:sp>
          <p:nvSpPr>
            <p:cNvPr id="56"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8" name="组合 57"/>
          <p:cNvGrpSpPr/>
          <p:nvPr/>
        </p:nvGrpSpPr>
        <p:grpSpPr>
          <a:xfrm>
            <a:off x="4324350" y="3078480"/>
            <a:ext cx="1626870" cy="611082"/>
            <a:chOff x="5403" y="5681"/>
            <a:chExt cx="2457" cy="1853"/>
          </a:xfrm>
        </p:grpSpPr>
        <p:grpSp>
          <p:nvGrpSpPr>
            <p:cNvPr id="59" name="Group 342"/>
            <p:cNvGrpSpPr/>
            <p:nvPr/>
          </p:nvGrpSpPr>
          <p:grpSpPr>
            <a:xfrm rot="0">
              <a:off x="5403" y="5681"/>
              <a:ext cx="2457" cy="1606"/>
              <a:chOff x="0" y="0"/>
              <a:chExt cx="4392859" cy="2872248"/>
            </a:xfrm>
            <a:solidFill>
              <a:srgbClr val="E60000"/>
            </a:solidFill>
          </p:grpSpPr>
          <p:sp>
            <p:nvSpPr>
              <p:cNvPr id="60"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Shape 340"/>
              <p:cNvSpPr/>
              <p:nvPr/>
            </p:nvSpPr>
            <p:spPr>
              <a:xfrm>
                <a:off x="1194479" y="1289712"/>
                <a:ext cx="2852436" cy="431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全连接层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2"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3" name="组合 62"/>
          <p:cNvGrpSpPr/>
          <p:nvPr/>
        </p:nvGrpSpPr>
        <p:grpSpPr>
          <a:xfrm>
            <a:off x="5682615" y="3078480"/>
            <a:ext cx="1626870" cy="611082"/>
            <a:chOff x="5403" y="5681"/>
            <a:chExt cx="2457" cy="1853"/>
          </a:xfrm>
        </p:grpSpPr>
        <p:grpSp>
          <p:nvGrpSpPr>
            <p:cNvPr id="64" name="Group 342"/>
            <p:cNvGrpSpPr/>
            <p:nvPr/>
          </p:nvGrpSpPr>
          <p:grpSpPr>
            <a:xfrm rot="0">
              <a:off x="5403" y="5681"/>
              <a:ext cx="2457" cy="1606"/>
              <a:chOff x="0" y="0"/>
              <a:chExt cx="4392859" cy="2872248"/>
            </a:xfrm>
            <a:solidFill>
              <a:srgbClr val="E60000"/>
            </a:solidFill>
          </p:grpSpPr>
          <p:sp>
            <p:nvSpPr>
              <p:cNvPr id="6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Shape 340"/>
              <p:cNvSpPr/>
              <p:nvPr/>
            </p:nvSpPr>
            <p:spPr>
              <a:xfrm>
                <a:off x="1194479" y="1289712"/>
                <a:ext cx="2852436" cy="431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7"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8" name="组合 67"/>
          <p:cNvGrpSpPr/>
          <p:nvPr/>
        </p:nvGrpSpPr>
        <p:grpSpPr>
          <a:xfrm>
            <a:off x="8563610" y="3065780"/>
            <a:ext cx="1626870" cy="611082"/>
            <a:chOff x="5403" y="5681"/>
            <a:chExt cx="2457" cy="1853"/>
          </a:xfrm>
        </p:grpSpPr>
        <p:grpSp>
          <p:nvGrpSpPr>
            <p:cNvPr id="69" name="Group 342"/>
            <p:cNvGrpSpPr/>
            <p:nvPr/>
          </p:nvGrpSpPr>
          <p:grpSpPr>
            <a:xfrm rot="0">
              <a:off x="5403" y="5681"/>
              <a:ext cx="2457" cy="1606"/>
              <a:chOff x="0" y="0"/>
              <a:chExt cx="4392859" cy="2872248"/>
            </a:xfrm>
            <a:solidFill>
              <a:srgbClr val="E60000"/>
            </a:solidFill>
          </p:grpSpPr>
          <p:sp>
            <p:nvSpPr>
              <p:cNvPr id="70"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全连接层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72"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73" name="组合 72"/>
          <p:cNvGrpSpPr/>
          <p:nvPr/>
        </p:nvGrpSpPr>
        <p:grpSpPr>
          <a:xfrm>
            <a:off x="9921875" y="3065780"/>
            <a:ext cx="1626870" cy="611082"/>
            <a:chOff x="5403" y="5681"/>
            <a:chExt cx="2457" cy="1853"/>
          </a:xfrm>
        </p:grpSpPr>
        <p:grpSp>
          <p:nvGrpSpPr>
            <p:cNvPr id="74" name="Group 342"/>
            <p:cNvGrpSpPr/>
            <p:nvPr/>
          </p:nvGrpSpPr>
          <p:grpSpPr>
            <a:xfrm rot="0">
              <a:off x="5403" y="5681"/>
              <a:ext cx="2457" cy="1606"/>
              <a:chOff x="0" y="0"/>
              <a:chExt cx="4392859" cy="2872248"/>
            </a:xfrm>
            <a:solidFill>
              <a:srgbClr val="E60000"/>
            </a:solidFill>
          </p:grpSpPr>
          <p:sp>
            <p:nvSpPr>
              <p:cNvPr id="7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77"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78" name="Group 357"/>
          <p:cNvGrpSpPr/>
          <p:nvPr/>
        </p:nvGrpSpPr>
        <p:grpSpPr>
          <a:xfrm rot="0">
            <a:off x="11280140" y="2808605"/>
            <a:ext cx="1560195" cy="1019810"/>
            <a:chOff x="0" y="0"/>
            <a:chExt cx="4392859" cy="2872248"/>
          </a:xfrm>
        </p:grpSpPr>
        <p:sp>
          <p:nvSpPr>
            <p:cNvPr id="79"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输出层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81" name="组合 80"/>
          <p:cNvGrpSpPr/>
          <p:nvPr/>
        </p:nvGrpSpPr>
        <p:grpSpPr>
          <a:xfrm>
            <a:off x="7091045" y="3100070"/>
            <a:ext cx="1626870" cy="611082"/>
            <a:chOff x="5403" y="5681"/>
            <a:chExt cx="2457" cy="1853"/>
          </a:xfrm>
        </p:grpSpPr>
        <p:grpSp>
          <p:nvGrpSpPr>
            <p:cNvPr id="82" name="Group 342"/>
            <p:cNvGrpSpPr/>
            <p:nvPr/>
          </p:nvGrpSpPr>
          <p:grpSpPr>
            <a:xfrm rot="0">
              <a:off x="5403" y="5681"/>
              <a:ext cx="2457" cy="1606"/>
              <a:chOff x="0" y="0"/>
              <a:chExt cx="4392859" cy="2872248"/>
            </a:xfrm>
            <a:solidFill>
              <a:srgbClr val="E60000"/>
            </a:solidFill>
          </p:grpSpPr>
          <p:sp>
            <p:nvSpPr>
              <p:cNvPr id="83"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Shape 340"/>
              <p:cNvSpPr/>
              <p:nvPr/>
            </p:nvSpPr>
            <p:spPr>
              <a:xfrm>
                <a:off x="1194479" y="1289712"/>
                <a:ext cx="2852436" cy="431800"/>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85"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86" name="组合 85"/>
          <p:cNvGrpSpPr/>
          <p:nvPr/>
        </p:nvGrpSpPr>
        <p:grpSpPr>
          <a:xfrm rot="0">
            <a:off x="4312920" y="4299585"/>
            <a:ext cx="1742440" cy="1124585"/>
            <a:chOff x="5403" y="5681"/>
            <a:chExt cx="2457" cy="1853"/>
          </a:xfrm>
        </p:grpSpPr>
        <p:grpSp>
          <p:nvGrpSpPr>
            <p:cNvPr id="87" name="Group 342"/>
            <p:cNvGrpSpPr/>
            <p:nvPr/>
          </p:nvGrpSpPr>
          <p:grpSpPr>
            <a:xfrm rot="0">
              <a:off x="5403" y="5681"/>
              <a:ext cx="2457" cy="1606"/>
              <a:chOff x="0" y="0"/>
              <a:chExt cx="4392859" cy="2872248"/>
            </a:xfrm>
            <a:solidFill>
              <a:srgbClr val="E60000"/>
            </a:solidFill>
          </p:grpSpPr>
          <p:sp>
            <p:nvSpPr>
              <p:cNvPr id="88"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9" name="Shape 340"/>
              <p:cNvSpPr/>
              <p:nvPr/>
            </p:nvSpPr>
            <p:spPr>
              <a:xfrm>
                <a:off x="1194479" y="1289712"/>
                <a:ext cx="2852436" cy="431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全连接层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0"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1" name="组合 90"/>
          <p:cNvGrpSpPr/>
          <p:nvPr/>
        </p:nvGrpSpPr>
        <p:grpSpPr>
          <a:xfrm rot="0">
            <a:off x="5791200" y="4299585"/>
            <a:ext cx="1742440" cy="1124585"/>
            <a:chOff x="5426" y="5681"/>
            <a:chExt cx="2457" cy="1853"/>
          </a:xfrm>
        </p:grpSpPr>
        <p:grpSp>
          <p:nvGrpSpPr>
            <p:cNvPr id="92" name="Group 342"/>
            <p:cNvGrpSpPr/>
            <p:nvPr/>
          </p:nvGrpSpPr>
          <p:grpSpPr>
            <a:xfrm rot="0">
              <a:off x="5426" y="5681"/>
              <a:ext cx="2457" cy="1606"/>
              <a:chOff x="41151" y="0"/>
              <a:chExt cx="4392859" cy="2872248"/>
            </a:xfrm>
            <a:solidFill>
              <a:srgbClr val="E60000"/>
            </a:solidFill>
          </p:grpSpPr>
          <p:sp>
            <p:nvSpPr>
              <p:cNvPr id="93" name="Shape 338"/>
              <p:cNvSpPr/>
              <p:nvPr/>
            </p:nvSpPr>
            <p:spPr>
              <a:xfrm>
                <a:off x="41151"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Shape 340"/>
              <p:cNvSpPr/>
              <p:nvPr/>
            </p:nvSpPr>
            <p:spPr>
              <a:xfrm>
                <a:off x="1194479" y="1289712"/>
                <a:ext cx="2852436" cy="4318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5"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07" name="组合 106"/>
          <p:cNvGrpSpPr/>
          <p:nvPr/>
        </p:nvGrpSpPr>
        <p:grpSpPr>
          <a:xfrm rot="0">
            <a:off x="4331335" y="4299585"/>
            <a:ext cx="1742440" cy="1124585"/>
            <a:chOff x="5403" y="5681"/>
            <a:chExt cx="2457" cy="1853"/>
          </a:xfrm>
        </p:grpSpPr>
        <p:grpSp>
          <p:nvGrpSpPr>
            <p:cNvPr id="108" name="Group 342"/>
            <p:cNvGrpSpPr/>
            <p:nvPr/>
          </p:nvGrpSpPr>
          <p:grpSpPr>
            <a:xfrm rot="0">
              <a:off x="5403" y="5681"/>
              <a:ext cx="2457" cy="1606"/>
              <a:chOff x="0" y="0"/>
              <a:chExt cx="4392859" cy="2872248"/>
            </a:xfrm>
            <a:solidFill>
              <a:srgbClr val="E60000"/>
            </a:solidFill>
          </p:grpSpPr>
          <p:sp>
            <p:nvSpPr>
              <p:cNvPr id="109"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0" name="Shape 340"/>
              <p:cNvSpPr/>
              <p:nvPr/>
            </p:nvSpPr>
            <p:spPr>
              <a:xfrm>
                <a:off x="1194479" y="1289712"/>
                <a:ext cx="2852436" cy="4318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卷积层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11"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12" name="组合 111"/>
          <p:cNvGrpSpPr/>
          <p:nvPr/>
        </p:nvGrpSpPr>
        <p:grpSpPr>
          <a:xfrm rot="0">
            <a:off x="7316470" y="4323080"/>
            <a:ext cx="1742440" cy="1124585"/>
            <a:chOff x="5403" y="5681"/>
            <a:chExt cx="2457" cy="1853"/>
          </a:xfrm>
        </p:grpSpPr>
        <p:grpSp>
          <p:nvGrpSpPr>
            <p:cNvPr id="113" name="Group 342"/>
            <p:cNvGrpSpPr/>
            <p:nvPr/>
          </p:nvGrpSpPr>
          <p:grpSpPr>
            <a:xfrm rot="0">
              <a:off x="5403" y="5681"/>
              <a:ext cx="2457" cy="1606"/>
              <a:chOff x="0" y="0"/>
              <a:chExt cx="4392859" cy="2872248"/>
            </a:xfrm>
            <a:solidFill>
              <a:srgbClr val="E60000"/>
            </a:solidFill>
          </p:grpSpPr>
          <p:sp>
            <p:nvSpPr>
              <p:cNvPr id="114"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5" name="Shape 340"/>
              <p:cNvSpPr/>
              <p:nvPr/>
            </p:nvSpPr>
            <p:spPr>
              <a:xfrm>
                <a:off x="1194479" y="1289712"/>
                <a:ext cx="2852436" cy="43180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池化层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16"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p:spPr>
          <p:style>
            <a:lnRef idx="2">
              <a:schemeClr val="dk1">
                <a:shade val="50000"/>
              </a:schemeClr>
            </a:lnRef>
            <a:fillRef idx="1">
              <a:schemeClr val="dk1"/>
            </a:fillRef>
            <a:effectRef idx="0">
              <a:schemeClr val="dk1"/>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22" name="Shape 373"/>
          <p:cNvSpPr/>
          <p:nvPr/>
        </p:nvSpPr>
        <p:spPr>
          <a:xfrm>
            <a:off x="4255770" y="5816600"/>
            <a:ext cx="4234180" cy="774700"/>
          </a:xfrm>
          <a:prstGeom prst="rect">
            <a:avLst/>
          </a:prstGeom>
          <a:noFill/>
          <a:ln w="12700" cap="flat">
            <a:noFill/>
            <a:miter lim="400000"/>
          </a:ln>
          <a:effec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全连接层存在的问题</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忽视了数据的</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形状</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，表现为将数据从多维信息拉平成了一维，从而忽略了数据的空间信息</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22" presetClass="entr" presetSubtype="8"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par>
                                <p:cTn id="52" presetID="22" presetClass="entr" presetSubtype="8"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500"/>
                                        <p:tgtEl>
                                          <p:spTgt spid="50"/>
                                        </p:tgtEl>
                                      </p:cBhvr>
                                    </p:animEffect>
                                  </p:childTnLst>
                                </p:cTn>
                              </p:par>
                              <p:par>
                                <p:cTn id="55" presetID="22" presetClass="entr" presetSubtype="8"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left)">
                                      <p:cBhvr>
                                        <p:cTn id="57" dur="500"/>
                                        <p:tgtEl>
                                          <p:spTgt spid="54"/>
                                        </p:tgtEl>
                                      </p:cBhvr>
                                    </p:animEffect>
                                  </p:childTnLst>
                                </p:cTn>
                              </p:par>
                              <p:par>
                                <p:cTn id="58" presetID="22" presetClass="entr" presetSubtype="8"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left)">
                                      <p:cBhvr>
                                        <p:cTn id="60" dur="500"/>
                                        <p:tgtEl>
                                          <p:spTgt spid="58"/>
                                        </p:tgtEl>
                                      </p:cBhvr>
                                    </p:animEffect>
                                  </p:childTnLst>
                                </p:cTn>
                              </p:par>
                              <p:par>
                                <p:cTn id="61" presetID="22" presetClass="entr" presetSubtype="8"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left)">
                                      <p:cBhvr>
                                        <p:cTn id="63" dur="500"/>
                                        <p:tgtEl>
                                          <p:spTgt spid="63"/>
                                        </p:tgtEl>
                                      </p:cBhvr>
                                    </p:animEffect>
                                  </p:childTnLst>
                                </p:cTn>
                              </p:par>
                              <p:par>
                                <p:cTn id="64" presetID="22" presetClass="entr" presetSubtype="8" fill="hold"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left)">
                                      <p:cBhvr>
                                        <p:cTn id="66" dur="500"/>
                                        <p:tgtEl>
                                          <p:spTgt spid="68"/>
                                        </p:tgtEl>
                                      </p:cBhvr>
                                    </p:animEffect>
                                  </p:childTnLst>
                                </p:cTn>
                              </p:par>
                              <p:par>
                                <p:cTn id="67" presetID="22" presetClass="entr" presetSubtype="8"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wipe(left)">
                                      <p:cBhvr>
                                        <p:cTn id="69" dur="500"/>
                                        <p:tgtEl>
                                          <p:spTgt spid="73"/>
                                        </p:tgtEl>
                                      </p:cBhvr>
                                    </p:animEffect>
                                  </p:childTnLst>
                                </p:cTn>
                              </p:par>
                              <p:par>
                                <p:cTn id="70" presetID="22" presetClass="entr" presetSubtype="8"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wipe(left)">
                                      <p:cBhvr>
                                        <p:cTn id="72" dur="500"/>
                                        <p:tgtEl>
                                          <p:spTgt spid="78"/>
                                        </p:tgtEl>
                                      </p:cBhvr>
                                    </p:animEffect>
                                  </p:childTnLst>
                                </p:cTn>
                              </p:par>
                              <p:par>
                                <p:cTn id="73" presetID="22" presetClass="entr" presetSubtype="8"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left)">
                                      <p:cBhvr>
                                        <p:cTn id="75" dur="500"/>
                                        <p:tgtEl>
                                          <p:spTgt spid="81"/>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nodeType="clickEffect">
                                  <p:stCondLst>
                                    <p:cond delay="0"/>
                                  </p:stCondLst>
                                  <p:childTnLst>
                                    <p:set>
                                      <p:cBhvr>
                                        <p:cTn id="79" dur="1" fill="hold">
                                          <p:stCondLst>
                                            <p:cond delay="0"/>
                                          </p:stCondLst>
                                        </p:cTn>
                                        <p:tgtEl>
                                          <p:spTgt spid="86"/>
                                        </p:tgtEl>
                                        <p:attrNameLst>
                                          <p:attrName>style.visibility</p:attrName>
                                        </p:attrNameLst>
                                      </p:cBhvr>
                                      <p:to>
                                        <p:strVal val="visible"/>
                                      </p:to>
                                    </p:set>
                                    <p:anim calcmode="lin" valueType="num">
                                      <p:cBhvr additive="base">
                                        <p:cTn id="80" dur="500"/>
                                        <p:tgtEl>
                                          <p:spTgt spid="86"/>
                                        </p:tgtEl>
                                        <p:attrNameLst>
                                          <p:attrName>ppt_y</p:attrName>
                                        </p:attrNameLst>
                                      </p:cBhvr>
                                      <p:tavLst>
                                        <p:tav tm="0">
                                          <p:val>
                                            <p:strVal val="#ppt_y+#ppt_h*1.125000"/>
                                          </p:val>
                                        </p:tav>
                                        <p:tav tm="100000">
                                          <p:val>
                                            <p:strVal val="#ppt_y"/>
                                          </p:val>
                                        </p:tav>
                                      </p:tavLst>
                                    </p:anim>
                                    <p:animEffect transition="in" filter="wipe(up)">
                                      <p:cBhvr>
                                        <p:cTn id="81" dur="500"/>
                                        <p:tgtEl>
                                          <p:spTgt spid="86"/>
                                        </p:tgtEl>
                                      </p:cBhvr>
                                    </p:animEffect>
                                  </p:childTnLst>
                                </p:cTn>
                              </p:par>
                              <p:par>
                                <p:cTn id="82" presetID="12" presetClass="entr" presetSubtype="4" fill="hold" nodeType="withEffect">
                                  <p:stCondLst>
                                    <p:cond delay="0"/>
                                  </p:stCondLst>
                                  <p:childTnLst>
                                    <p:set>
                                      <p:cBhvr>
                                        <p:cTn id="83" dur="1" fill="hold">
                                          <p:stCondLst>
                                            <p:cond delay="0"/>
                                          </p:stCondLst>
                                        </p:cTn>
                                        <p:tgtEl>
                                          <p:spTgt spid="91"/>
                                        </p:tgtEl>
                                        <p:attrNameLst>
                                          <p:attrName>style.visibility</p:attrName>
                                        </p:attrNameLst>
                                      </p:cBhvr>
                                      <p:to>
                                        <p:strVal val="visible"/>
                                      </p:to>
                                    </p:set>
                                    <p:anim calcmode="lin" valueType="num">
                                      <p:cBhvr additive="base">
                                        <p:cTn id="84" dur="500"/>
                                        <p:tgtEl>
                                          <p:spTgt spid="91"/>
                                        </p:tgtEl>
                                        <p:attrNameLst>
                                          <p:attrName>ppt_y</p:attrName>
                                        </p:attrNameLst>
                                      </p:cBhvr>
                                      <p:tavLst>
                                        <p:tav tm="0">
                                          <p:val>
                                            <p:strVal val="#ppt_y+#ppt_h*1.125000"/>
                                          </p:val>
                                        </p:tav>
                                        <p:tav tm="100000">
                                          <p:val>
                                            <p:strVal val="#ppt_y"/>
                                          </p:val>
                                        </p:tav>
                                      </p:tavLst>
                                    </p:anim>
                                    <p:animEffect transition="in" filter="wipe(up)">
                                      <p:cBhvr>
                                        <p:cTn id="85" dur="5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4" fill="hold" grpId="0" nodeType="clickEffect">
                                  <p:stCondLst>
                                    <p:cond delay="0"/>
                                  </p:stCondLst>
                                  <p:childTnLst>
                                    <p:set>
                                      <p:cBhvr>
                                        <p:cTn id="89" dur="1" fill="hold">
                                          <p:stCondLst>
                                            <p:cond delay="0"/>
                                          </p:stCondLst>
                                        </p:cTn>
                                        <p:tgtEl>
                                          <p:spTgt spid="122"/>
                                        </p:tgtEl>
                                        <p:attrNameLst>
                                          <p:attrName>style.visibility</p:attrName>
                                        </p:attrNameLst>
                                      </p:cBhvr>
                                      <p:to>
                                        <p:strVal val="visible"/>
                                      </p:to>
                                    </p:set>
                                    <p:anim calcmode="lin" valueType="num">
                                      <p:cBhvr additive="base">
                                        <p:cTn id="90" dur="500"/>
                                        <p:tgtEl>
                                          <p:spTgt spid="122"/>
                                        </p:tgtEl>
                                        <p:attrNameLst>
                                          <p:attrName>ppt_y</p:attrName>
                                        </p:attrNameLst>
                                      </p:cBhvr>
                                      <p:tavLst>
                                        <p:tav tm="0">
                                          <p:val>
                                            <p:strVal val="#ppt_y+#ppt_h*1.125000"/>
                                          </p:val>
                                        </p:tav>
                                        <p:tav tm="100000">
                                          <p:val>
                                            <p:strVal val="#ppt_y"/>
                                          </p:val>
                                        </p:tav>
                                      </p:tavLst>
                                    </p:anim>
                                    <p:animEffect transition="in" filter="wipe(up)">
                                      <p:cBhvr>
                                        <p:cTn id="91" dur="500"/>
                                        <p:tgtEl>
                                          <p:spTgt spid="122"/>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8" fill="hold" nodeType="clickEffect">
                                  <p:stCondLst>
                                    <p:cond delay="0"/>
                                  </p:stCondLst>
                                  <p:childTnLst>
                                    <p:set>
                                      <p:cBhvr>
                                        <p:cTn id="95" dur="1" fill="hold">
                                          <p:stCondLst>
                                            <p:cond delay="0"/>
                                          </p:stCondLst>
                                        </p:cTn>
                                        <p:tgtEl>
                                          <p:spTgt spid="107"/>
                                        </p:tgtEl>
                                        <p:attrNameLst>
                                          <p:attrName>style.visibility</p:attrName>
                                        </p:attrNameLst>
                                      </p:cBhvr>
                                      <p:to>
                                        <p:strVal val="visible"/>
                                      </p:to>
                                    </p:set>
                                    <p:anim calcmode="lin" valueType="num">
                                      <p:cBhvr additive="base">
                                        <p:cTn id="96" dur="500"/>
                                        <p:tgtEl>
                                          <p:spTgt spid="107"/>
                                        </p:tgtEl>
                                        <p:attrNameLst>
                                          <p:attrName>ppt_x</p:attrName>
                                        </p:attrNameLst>
                                      </p:cBhvr>
                                      <p:tavLst>
                                        <p:tav tm="0">
                                          <p:val>
                                            <p:strVal val="#ppt_x-#ppt_w*1.125000"/>
                                          </p:val>
                                        </p:tav>
                                        <p:tav tm="100000">
                                          <p:val>
                                            <p:strVal val="#ppt_x"/>
                                          </p:val>
                                        </p:tav>
                                      </p:tavLst>
                                    </p:anim>
                                    <p:animEffect transition="in" filter="wipe(right)">
                                      <p:cBhvr>
                                        <p:cTn id="97" dur="500"/>
                                        <p:tgtEl>
                                          <p:spTgt spid="107"/>
                                        </p:tgtEl>
                                      </p:cBhvr>
                                    </p:animEffect>
                                  </p:childTnLst>
                                </p:cTn>
                              </p:par>
                            </p:childTnLst>
                          </p:cTn>
                        </p:par>
                        <p:par>
                          <p:cTn id="98" fill="hold">
                            <p:stCondLst>
                              <p:cond delay="500"/>
                            </p:stCondLst>
                            <p:childTnLst>
                              <p:par>
                                <p:cTn id="99" presetID="12" presetClass="entr" presetSubtype="8"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additive="base">
                                        <p:cTn id="101" dur="500"/>
                                        <p:tgtEl>
                                          <p:spTgt spid="43"/>
                                        </p:tgtEl>
                                        <p:attrNameLst>
                                          <p:attrName>ppt_x</p:attrName>
                                        </p:attrNameLst>
                                      </p:cBhvr>
                                      <p:tavLst>
                                        <p:tav tm="0">
                                          <p:val>
                                            <p:strVal val="#ppt_x-#ppt_w*1.125000"/>
                                          </p:val>
                                        </p:tav>
                                        <p:tav tm="100000">
                                          <p:val>
                                            <p:strVal val="#ppt_x"/>
                                          </p:val>
                                        </p:tav>
                                      </p:tavLst>
                                    </p:anim>
                                    <p:animEffect transition="in" filter="wipe(right)">
                                      <p:cBhvr>
                                        <p:cTn id="102" dur="500"/>
                                        <p:tgtEl>
                                          <p:spTgt spid="43"/>
                                        </p:tgtEl>
                                      </p:cBhvr>
                                    </p:animEffect>
                                  </p:childTnLst>
                                </p:cTn>
                              </p:par>
                            </p:childTnLst>
                          </p:cTn>
                        </p:par>
                        <p:par>
                          <p:cTn id="103" fill="hold">
                            <p:stCondLst>
                              <p:cond delay="1000"/>
                            </p:stCondLst>
                            <p:childTnLst>
                              <p:par>
                                <p:cTn id="104" presetID="12" presetClass="entr" presetSubtype="4" fill="hold" nodeType="afterEffect">
                                  <p:stCondLst>
                                    <p:cond delay="0"/>
                                  </p:stCondLst>
                                  <p:childTnLst>
                                    <p:set>
                                      <p:cBhvr>
                                        <p:cTn id="105" dur="1" fill="hold">
                                          <p:stCondLst>
                                            <p:cond delay="0"/>
                                          </p:stCondLst>
                                        </p:cTn>
                                        <p:tgtEl>
                                          <p:spTgt spid="112"/>
                                        </p:tgtEl>
                                        <p:attrNameLst>
                                          <p:attrName>style.visibility</p:attrName>
                                        </p:attrNameLst>
                                      </p:cBhvr>
                                      <p:to>
                                        <p:strVal val="visible"/>
                                      </p:to>
                                    </p:set>
                                    <p:anim calcmode="lin" valueType="num">
                                      <p:cBhvr additive="base">
                                        <p:cTn id="106" dur="500"/>
                                        <p:tgtEl>
                                          <p:spTgt spid="112"/>
                                        </p:tgtEl>
                                        <p:attrNameLst>
                                          <p:attrName>ppt_y</p:attrName>
                                        </p:attrNameLst>
                                      </p:cBhvr>
                                      <p:tavLst>
                                        <p:tav tm="0">
                                          <p:val>
                                            <p:strVal val="#ppt_y+#ppt_h*1.125000"/>
                                          </p:val>
                                        </p:tav>
                                        <p:tav tm="100000">
                                          <p:val>
                                            <p:strVal val="#ppt_y"/>
                                          </p:val>
                                        </p:tav>
                                      </p:tavLst>
                                    </p:anim>
                                    <p:animEffect transition="in" filter="wipe(up)">
                                      <p:cBhvr>
                                        <p:cTn id="107" dur="500"/>
                                        <p:tgtEl>
                                          <p:spTgt spid="112"/>
                                        </p:tgtEl>
                                      </p:cBhvr>
                                    </p:animEffect>
                                  </p:childTnLst>
                                </p:cTn>
                              </p:par>
                            </p:childTnLst>
                          </p:cTn>
                        </p:par>
                        <p:par>
                          <p:cTn id="108" fill="hold">
                            <p:stCondLst>
                              <p:cond delay="1500"/>
                            </p:stCondLst>
                            <p:childTnLst>
                              <p:par>
                                <p:cTn id="109" presetID="12" presetClass="entr" presetSubtype="2"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500"/>
                                        <p:tgtEl>
                                          <p:spTgt spid="49"/>
                                        </p:tgtEl>
                                        <p:attrNameLst>
                                          <p:attrName>ppt_x</p:attrName>
                                        </p:attrNameLst>
                                      </p:cBhvr>
                                      <p:tavLst>
                                        <p:tav tm="0">
                                          <p:val>
                                            <p:strVal val="#ppt_x+#ppt_w*1.125000"/>
                                          </p:val>
                                        </p:tav>
                                        <p:tav tm="100000">
                                          <p:val>
                                            <p:strVal val="#ppt_x"/>
                                          </p:val>
                                        </p:tav>
                                      </p:tavLst>
                                    </p:anim>
                                    <p:animEffect transition="in" filter="wipe(left)">
                                      <p:cBhvr>
                                        <p:cTn id="1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9" grpId="0" bldLvl="0" animBg="1"/>
      <p:bldP spid="1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8"/>
          <p:cNvSpPr txBox="1"/>
          <p:nvPr/>
        </p:nvSpPr>
        <p:spPr>
          <a:xfrm>
            <a:off x="857250" y="233680"/>
            <a:ext cx="624586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卷积神经网络组成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0" name="组合 19"/>
          <p:cNvGrpSpPr/>
          <p:nvPr/>
        </p:nvGrpSpPr>
        <p:grpSpPr>
          <a:xfrm>
            <a:off x="1437005" y="2874645"/>
            <a:ext cx="1626870" cy="611082"/>
            <a:chOff x="5403" y="5681"/>
            <a:chExt cx="2457" cy="1853"/>
          </a:xfrm>
        </p:grpSpPr>
        <p:grpSp>
          <p:nvGrpSpPr>
            <p:cNvPr id="5" name="Group 342"/>
            <p:cNvGrpSpPr/>
            <p:nvPr/>
          </p:nvGrpSpPr>
          <p:grpSpPr>
            <a:xfrm rot="0">
              <a:off x="5403" y="5681"/>
              <a:ext cx="2457" cy="1606"/>
              <a:chOff x="0" y="0"/>
              <a:chExt cx="4392859" cy="2872248"/>
            </a:xfrm>
            <a:solidFill>
              <a:srgbClr val="E60000"/>
            </a:solidFill>
          </p:grpSpPr>
          <p:sp>
            <p:nvSpPr>
              <p:cNvPr id="9"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tx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Shape 340"/>
              <p:cNvSpPr/>
              <p:nvPr/>
            </p:nvSpPr>
            <p:spPr>
              <a:xfrm>
                <a:off x="1194479" y="1289712"/>
                <a:ext cx="2852436" cy="431800"/>
              </a:xfrm>
              <a:prstGeom prst="rect">
                <a:avLst/>
              </a:prstGeom>
              <a:solidFill>
                <a:schemeClr val="tx1"/>
              </a:solid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卷积层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5"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组合 23"/>
          <p:cNvGrpSpPr/>
          <p:nvPr/>
        </p:nvGrpSpPr>
        <p:grpSpPr>
          <a:xfrm>
            <a:off x="2795270" y="2874645"/>
            <a:ext cx="1626870" cy="611082"/>
            <a:chOff x="5403" y="5681"/>
            <a:chExt cx="2457" cy="1853"/>
          </a:xfrm>
          <a:solidFill>
            <a:schemeClr val="accent1"/>
          </a:solidFill>
        </p:grpSpPr>
        <p:grpSp>
          <p:nvGrpSpPr>
            <p:cNvPr id="25" name="Group 342"/>
            <p:cNvGrpSpPr/>
            <p:nvPr/>
          </p:nvGrpSpPr>
          <p:grpSpPr>
            <a:xfrm rot="0">
              <a:off x="5403" y="5681"/>
              <a:ext cx="2457" cy="1606"/>
              <a:chOff x="0" y="0"/>
              <a:chExt cx="4392859" cy="2872248"/>
            </a:xfrm>
            <a:grpFill/>
          </p:grpSpPr>
          <p:sp>
            <p:nvSpPr>
              <p:cNvPr id="4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Shape 340"/>
              <p:cNvSpPr/>
              <p:nvPr/>
            </p:nvSpPr>
            <p:spPr>
              <a:xfrm>
                <a:off x="1194479" y="1289712"/>
                <a:ext cx="285243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48"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0" name="Group 337"/>
          <p:cNvGrpSpPr/>
          <p:nvPr/>
        </p:nvGrpSpPr>
        <p:grpSpPr>
          <a:xfrm rot="0">
            <a:off x="27940" y="2657475"/>
            <a:ext cx="1560195" cy="1019810"/>
            <a:chOff x="1" y="0"/>
            <a:chExt cx="4392858" cy="2872248"/>
          </a:xfrm>
        </p:grpSpPr>
        <p:sp>
          <p:nvSpPr>
            <p:cNvPr id="51"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Shape 335"/>
            <p:cNvSpPr/>
            <p:nvPr/>
          </p:nvSpPr>
          <p:spPr>
            <a:xfrm>
              <a:off x="2012420" y="1209396"/>
              <a:ext cx="1015207" cy="488938"/>
            </a:xfrm>
            <a:prstGeom prst="rect">
              <a:avLst/>
            </a:prstGeom>
            <a:noFill/>
            <a:ln w="12700" cap="flat">
              <a:noFill/>
              <a:miter lim="400000"/>
            </a:ln>
            <a:effec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输入层</a:t>
              </a:r>
              <a:endParaRPr lang="zh-CN" altLang="id-ID"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4" name="Group 360"/>
          <p:cNvGrpSpPr/>
          <p:nvPr/>
        </p:nvGrpSpPr>
        <p:grpSpPr>
          <a:xfrm rot="0">
            <a:off x="656590" y="3531870"/>
            <a:ext cx="302260" cy="302260"/>
            <a:chOff x="0" y="0"/>
            <a:chExt cx="850594" cy="850594"/>
          </a:xfrm>
        </p:grpSpPr>
        <p:sp>
          <p:nvSpPr>
            <p:cNvPr id="56"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Shape 359"/>
            <p:cNvSpPr/>
            <p:nvPr/>
          </p:nvSpPr>
          <p:spPr>
            <a:xfrm>
              <a:off x="300082" y="114147"/>
              <a:ext cx="250430" cy="622301"/>
            </a:xfrm>
            <a:prstGeom prst="rect">
              <a:avLst/>
            </a:prstGeom>
            <a:noFill/>
            <a:ln w="12700" cap="flat">
              <a:noFill/>
              <a:miter lim="400000"/>
            </a:ln>
            <a:effec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1</a:t>
              </a:r>
              <a:endParaRPr sz="140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58" name="组合 57"/>
          <p:cNvGrpSpPr/>
          <p:nvPr/>
        </p:nvGrpSpPr>
        <p:grpSpPr>
          <a:xfrm>
            <a:off x="4298950" y="2887345"/>
            <a:ext cx="1626870" cy="611082"/>
            <a:chOff x="5403" y="5681"/>
            <a:chExt cx="2457" cy="1853"/>
          </a:xfrm>
          <a:solidFill>
            <a:schemeClr val="tx1"/>
          </a:solidFill>
        </p:grpSpPr>
        <p:grpSp>
          <p:nvGrpSpPr>
            <p:cNvPr id="59" name="Group 342"/>
            <p:cNvGrpSpPr/>
            <p:nvPr/>
          </p:nvGrpSpPr>
          <p:grpSpPr>
            <a:xfrm rot="0">
              <a:off x="5403" y="5681"/>
              <a:ext cx="2457" cy="1606"/>
              <a:chOff x="0" y="0"/>
              <a:chExt cx="4392859" cy="2872248"/>
            </a:xfrm>
            <a:grpFill/>
          </p:grpSpPr>
          <p:sp>
            <p:nvSpPr>
              <p:cNvPr id="60"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Shape 340"/>
              <p:cNvSpPr/>
              <p:nvPr/>
            </p:nvSpPr>
            <p:spPr>
              <a:xfrm>
                <a:off x="1194479" y="1289712"/>
                <a:ext cx="2852436" cy="431800"/>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池化层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2"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3" name="组合 62"/>
          <p:cNvGrpSpPr/>
          <p:nvPr/>
        </p:nvGrpSpPr>
        <p:grpSpPr>
          <a:xfrm>
            <a:off x="5657215" y="2887345"/>
            <a:ext cx="1626870" cy="611082"/>
            <a:chOff x="5403" y="5681"/>
            <a:chExt cx="2457" cy="1853"/>
          </a:xfrm>
          <a:gradFill>
            <a:gsLst>
              <a:gs pos="0">
                <a:srgbClr val="14CD68"/>
              </a:gs>
              <a:gs pos="100000">
                <a:srgbClr val="035C7D"/>
              </a:gs>
            </a:gsLst>
            <a:lin ang="5400000" scaled="0"/>
          </a:gradFill>
        </p:grpSpPr>
        <p:grpSp>
          <p:nvGrpSpPr>
            <p:cNvPr id="64" name="Group 342"/>
            <p:cNvGrpSpPr/>
            <p:nvPr/>
          </p:nvGrpSpPr>
          <p:grpSpPr>
            <a:xfrm rot="0">
              <a:off x="5403" y="5681"/>
              <a:ext cx="2457" cy="1606"/>
              <a:chOff x="0" y="0"/>
              <a:chExt cx="4392859" cy="2872248"/>
            </a:xfrm>
            <a:grpFill/>
          </p:grpSpPr>
          <p:sp>
            <p:nvSpPr>
              <p:cNvPr id="6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Shape 340"/>
              <p:cNvSpPr/>
              <p:nvPr/>
            </p:nvSpPr>
            <p:spPr>
              <a:xfrm>
                <a:off x="1194479" y="1289712"/>
                <a:ext cx="2852436" cy="431800"/>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7"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8" name="组合 67"/>
          <p:cNvGrpSpPr/>
          <p:nvPr/>
        </p:nvGrpSpPr>
        <p:grpSpPr>
          <a:xfrm>
            <a:off x="8538210" y="2874645"/>
            <a:ext cx="1626870" cy="611082"/>
            <a:chOff x="5403" y="5681"/>
            <a:chExt cx="2457" cy="1853"/>
          </a:xfrm>
        </p:grpSpPr>
        <p:grpSp>
          <p:nvGrpSpPr>
            <p:cNvPr id="69" name="Group 342"/>
            <p:cNvGrpSpPr/>
            <p:nvPr/>
          </p:nvGrpSpPr>
          <p:grpSpPr>
            <a:xfrm rot="0">
              <a:off x="5403" y="5681"/>
              <a:ext cx="2457" cy="1606"/>
              <a:chOff x="0" y="0"/>
              <a:chExt cx="4392859" cy="2872248"/>
            </a:xfrm>
            <a:solidFill>
              <a:srgbClr val="E60000"/>
            </a:solidFill>
          </p:grpSpPr>
          <p:sp>
            <p:nvSpPr>
              <p:cNvPr id="70"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1" name="Shape 340"/>
              <p:cNvSpPr/>
              <p:nvPr/>
            </p:nvSpPr>
            <p:spPr>
              <a:xfrm>
                <a:off x="1194479" y="1289712"/>
                <a:ext cx="2852436" cy="431800"/>
              </a:xfrm>
              <a:prstGeom prst="rect">
                <a:avLst/>
              </a:prstGeom>
              <a:solidFill>
                <a:schemeClr val="accent1"/>
              </a:solid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激活函数</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72"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73" name="组合 72"/>
          <p:cNvGrpSpPr/>
          <p:nvPr/>
        </p:nvGrpSpPr>
        <p:grpSpPr>
          <a:xfrm>
            <a:off x="9896475" y="2874645"/>
            <a:ext cx="1626870" cy="611082"/>
            <a:chOff x="5403" y="5681"/>
            <a:chExt cx="2457" cy="1853"/>
          </a:xfrm>
          <a:solidFill>
            <a:schemeClr val="tx1"/>
          </a:solidFill>
        </p:grpSpPr>
        <p:grpSp>
          <p:nvGrpSpPr>
            <p:cNvPr id="74" name="Group 342"/>
            <p:cNvGrpSpPr/>
            <p:nvPr/>
          </p:nvGrpSpPr>
          <p:grpSpPr>
            <a:xfrm rot="0">
              <a:off x="5403" y="5681"/>
              <a:ext cx="2457" cy="1606"/>
              <a:chOff x="0" y="0"/>
              <a:chExt cx="4392859" cy="2872248"/>
            </a:xfrm>
            <a:grpFill/>
          </p:grpSpPr>
          <p:sp>
            <p:nvSpPr>
              <p:cNvPr id="75"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Shape 340"/>
              <p:cNvSpPr/>
              <p:nvPr/>
            </p:nvSpPr>
            <p:spPr>
              <a:xfrm>
                <a:off x="1194479" y="1289712"/>
                <a:ext cx="285243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池化层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77"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78" name="Group 357"/>
          <p:cNvGrpSpPr/>
          <p:nvPr/>
        </p:nvGrpSpPr>
        <p:grpSpPr>
          <a:xfrm rot="0">
            <a:off x="11254740" y="2617470"/>
            <a:ext cx="1560195" cy="1019810"/>
            <a:chOff x="0" y="0"/>
            <a:chExt cx="4392859" cy="2872248"/>
          </a:xfrm>
        </p:grpSpPr>
        <p:sp>
          <p:nvSpPr>
            <p:cNvPr id="79"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Shape 355"/>
            <p:cNvSpPr/>
            <p:nvPr/>
          </p:nvSpPr>
          <p:spPr>
            <a:xfrm>
              <a:off x="1186405" y="1289715"/>
              <a:ext cx="3014432" cy="369333"/>
            </a:xfrm>
            <a:prstGeom prst="rect">
              <a:avLst/>
            </a:prstGeom>
            <a:no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输出层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81" name="组合 80"/>
          <p:cNvGrpSpPr/>
          <p:nvPr/>
        </p:nvGrpSpPr>
        <p:grpSpPr>
          <a:xfrm>
            <a:off x="7065645" y="2908935"/>
            <a:ext cx="1626870" cy="611082"/>
            <a:chOff x="5403" y="5681"/>
            <a:chExt cx="2457" cy="1853"/>
          </a:xfrm>
          <a:solidFill>
            <a:schemeClr val="tx1"/>
          </a:solidFill>
        </p:grpSpPr>
        <p:grpSp>
          <p:nvGrpSpPr>
            <p:cNvPr id="82" name="Group 342"/>
            <p:cNvGrpSpPr/>
            <p:nvPr/>
          </p:nvGrpSpPr>
          <p:grpSpPr>
            <a:xfrm rot="0">
              <a:off x="5403" y="5681"/>
              <a:ext cx="2457" cy="1606"/>
              <a:chOff x="0" y="0"/>
              <a:chExt cx="4392859" cy="2872248"/>
            </a:xfrm>
            <a:grpFill/>
          </p:grpSpPr>
          <p:sp>
            <p:nvSpPr>
              <p:cNvPr id="83"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Shape 340"/>
              <p:cNvSpPr/>
              <p:nvPr/>
            </p:nvSpPr>
            <p:spPr>
              <a:xfrm>
                <a:off x="1194479" y="1289712"/>
                <a:ext cx="2852436" cy="431800"/>
              </a:xfrm>
              <a:prstGeom prst="rect">
                <a:avLst/>
              </a:prstGeom>
              <a:grpFill/>
              <a:ln w="12700" cap="flat">
                <a:noFill/>
                <a:miter lim="400000"/>
              </a:ln>
              <a:effec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卷积层</a:t>
                </a:r>
                <a:endPar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85" name="Shape 361"/>
            <p:cNvSpPr/>
            <p:nvPr/>
          </p:nvSpPr>
          <p:spPr>
            <a:xfrm>
              <a:off x="6398" y="7058"/>
              <a:ext cx="476" cy="4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4" name="六边形 13"/>
          <p:cNvSpPr/>
          <p:nvPr/>
        </p:nvSpPr>
        <p:spPr>
          <a:xfrm>
            <a:off x="419100" y="4605020"/>
            <a:ext cx="1296035" cy="496570"/>
          </a:xfrm>
          <a:prstGeom prst="hexagon">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400" b="1">
                <a:latin typeface="苹方-简" panose="020B0400000000000000" charset="-122"/>
                <a:ea typeface="苹方-简" panose="020B0400000000000000" charset="-122"/>
              </a:rPr>
              <a:t>卷积运算</a:t>
            </a:r>
            <a:endParaRPr lang="zh-CN" altLang="en-US" sz="1400" b="1">
              <a:latin typeface="苹方-简" panose="020B0400000000000000" charset="-122"/>
              <a:ea typeface="苹方-简" panose="020B0400000000000000" charset="-122"/>
            </a:endParaRPr>
          </a:p>
        </p:txBody>
      </p:sp>
      <p:sp>
        <p:nvSpPr>
          <p:cNvPr id="19" name="六边形 18"/>
          <p:cNvSpPr/>
          <p:nvPr/>
        </p:nvSpPr>
        <p:spPr>
          <a:xfrm>
            <a:off x="3977005" y="4605020"/>
            <a:ext cx="1296035" cy="496570"/>
          </a:xfrm>
          <a:prstGeom prst="hexagon">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400" b="1">
                <a:latin typeface="苹方-简" panose="020B0400000000000000" charset="-122"/>
                <a:ea typeface="苹方-简" panose="020B0400000000000000" charset="-122"/>
              </a:rPr>
              <a:t>填充</a:t>
            </a:r>
            <a:endParaRPr lang="zh-CN" altLang="en-US" sz="1400" b="1">
              <a:latin typeface="苹方-简" panose="020B0400000000000000" charset="-122"/>
              <a:ea typeface="苹方-简" panose="020B0400000000000000" charset="-122"/>
            </a:endParaRPr>
          </a:p>
        </p:txBody>
      </p:sp>
      <p:sp>
        <p:nvSpPr>
          <p:cNvPr id="46" name="六边形 45"/>
          <p:cNvSpPr/>
          <p:nvPr/>
        </p:nvSpPr>
        <p:spPr>
          <a:xfrm>
            <a:off x="7901305" y="4636770"/>
            <a:ext cx="1296035" cy="496570"/>
          </a:xfrm>
          <a:prstGeom prst="hexagon">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400" b="1">
                <a:latin typeface="苹方-简" panose="020B0400000000000000" charset="-122"/>
                <a:ea typeface="苹方-简" panose="020B0400000000000000" charset="-122"/>
              </a:rPr>
              <a:t>步幅</a:t>
            </a:r>
            <a:endParaRPr lang="zh-CN" altLang="en-US" sz="1400" b="1">
              <a:latin typeface="苹方-简" panose="020B0400000000000000" charset="-122"/>
              <a:ea typeface="苹方-简" panose="020B0400000000000000" charset="-122"/>
            </a:endParaRPr>
          </a:p>
        </p:txBody>
      </p:sp>
      <p:cxnSp>
        <p:nvCxnSpPr>
          <p:cNvPr id="52" name="直接箭头连接符 51"/>
          <p:cNvCxnSpPr/>
          <p:nvPr/>
        </p:nvCxnSpPr>
        <p:spPr>
          <a:xfrm flipH="1">
            <a:off x="1033145" y="3407410"/>
            <a:ext cx="1191260" cy="1229360"/>
          </a:xfrm>
          <a:prstGeom prst="straightConnector1">
            <a:avLst/>
          </a:prstGeom>
          <a:ln>
            <a:solidFill>
              <a:schemeClr val="bg2">
                <a:lumMod val="50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224405" y="3407410"/>
            <a:ext cx="2385695" cy="1209675"/>
          </a:xfrm>
          <a:prstGeom prst="straightConnector1">
            <a:avLst/>
          </a:prstGeom>
          <a:ln>
            <a:solidFill>
              <a:schemeClr val="bg2">
                <a:lumMod val="50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96" name="直接箭头连接符 95"/>
          <p:cNvCxnSpPr/>
          <p:nvPr/>
        </p:nvCxnSpPr>
        <p:spPr>
          <a:xfrm>
            <a:off x="2224405" y="3404235"/>
            <a:ext cx="6346190" cy="1212850"/>
          </a:xfrm>
          <a:prstGeom prst="straightConnector1">
            <a:avLst/>
          </a:prstGeom>
          <a:ln>
            <a:solidFill>
              <a:schemeClr val="bg2">
                <a:lumMod val="50000"/>
              </a:schemeClr>
            </a:solidFill>
            <a:tailEnd type="arrow" w="med" len="med"/>
          </a:ln>
        </p:spPr>
        <p:style>
          <a:lnRef idx="1">
            <a:schemeClr val="dk1"/>
          </a:lnRef>
          <a:fillRef idx="0">
            <a:schemeClr val="dk1"/>
          </a:fillRef>
          <a:effectRef idx="0">
            <a:schemeClr val="dk1"/>
          </a:effectRef>
          <a:fontRef idx="minor">
            <a:schemeClr val="tx1"/>
          </a:fontRef>
        </p:style>
      </p:cxnSp>
      <p:sp>
        <p:nvSpPr>
          <p:cNvPr id="97" name="六边形 96"/>
          <p:cNvSpPr/>
          <p:nvPr/>
        </p:nvSpPr>
        <p:spPr>
          <a:xfrm>
            <a:off x="1767840" y="1448435"/>
            <a:ext cx="1296035" cy="496570"/>
          </a:xfrm>
          <a:prstGeom prst="hexagon">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r>
              <a:rPr lang="zh-CN" altLang="en-US" sz="1400" b="1">
                <a:latin typeface="苹方-简" panose="020B0400000000000000" charset="-122"/>
                <a:ea typeface="苹方-简" panose="020B0400000000000000" charset="-122"/>
              </a:rPr>
              <a:t>池化</a:t>
            </a:r>
            <a:endParaRPr lang="zh-CN" altLang="en-US" sz="1400" b="1">
              <a:latin typeface="苹方-简" panose="020B0400000000000000" charset="-122"/>
              <a:ea typeface="苹方-简" panose="020B0400000000000000" charset="-122"/>
            </a:endParaRPr>
          </a:p>
        </p:txBody>
      </p:sp>
      <p:cxnSp>
        <p:nvCxnSpPr>
          <p:cNvPr id="100" name="直接箭头连接符 99"/>
          <p:cNvCxnSpPr/>
          <p:nvPr/>
        </p:nvCxnSpPr>
        <p:spPr>
          <a:xfrm flipH="1" flipV="1">
            <a:off x="2521585" y="1952625"/>
            <a:ext cx="2467610" cy="943610"/>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267335" y="5426075"/>
            <a:ext cx="2724150" cy="829945"/>
          </a:xfrm>
          <a:prstGeom prst="rect">
            <a:avLst/>
          </a:prstGeom>
          <a:noFill/>
        </p:spPr>
        <p:txBody>
          <a:bodyPr wrap="square" rtlCol="0">
            <a:spAutoFit/>
          </a:bodyPr>
          <a:p>
            <a:pPr eaLnBrk="1" latinLnBrk="0" hangingPunct="1">
              <a:lnSpc>
                <a:spcPct val="150000"/>
              </a:lnSpc>
            </a:pPr>
            <a:r>
              <a:rPr lang="zh-CN" altLang="en-US" sz="1600">
                <a:latin typeface="苹方-简" panose="020B0400000000000000" charset="-122"/>
                <a:ea typeface="苹方-简" panose="020B0400000000000000" charset="-122"/>
              </a:rPr>
              <a:t>滤波器：配置权重信息 </a:t>
            </a:r>
            <a:endParaRPr lang="zh-CN" altLang="en-US" sz="1600">
              <a:latin typeface="苹方-简" panose="020B0400000000000000" charset="-122"/>
              <a:ea typeface="苹方-简" panose="020B0400000000000000" charset="-122"/>
            </a:endParaRPr>
          </a:p>
          <a:p>
            <a:pPr eaLnBrk="1" latinLnBrk="0" hangingPunct="1">
              <a:lnSpc>
                <a:spcPct val="150000"/>
              </a:lnSpc>
            </a:pPr>
            <a:r>
              <a:rPr lang="zh-CN" altLang="en-US" sz="1600">
                <a:latin typeface="苹方-简" panose="020B0400000000000000" charset="-122"/>
                <a:ea typeface="苹方-简" panose="020B0400000000000000" charset="-122"/>
              </a:rPr>
              <a:t>偏置：配置偏置参数</a:t>
            </a:r>
            <a:endParaRPr lang="zh-CN" altLang="en-US" sz="1600">
              <a:latin typeface="苹方-简" panose="020B0400000000000000" charset="-122"/>
              <a:ea typeface="苹方-简" panose="020B0400000000000000" charset="-122"/>
            </a:endParaRPr>
          </a:p>
        </p:txBody>
      </p:sp>
      <p:sp>
        <p:nvSpPr>
          <p:cNvPr id="104" name="文本框 103"/>
          <p:cNvSpPr txBox="1"/>
          <p:nvPr/>
        </p:nvSpPr>
        <p:spPr>
          <a:xfrm>
            <a:off x="3618230" y="5426075"/>
            <a:ext cx="2698115" cy="829945"/>
          </a:xfrm>
          <a:prstGeom prst="rect">
            <a:avLst/>
          </a:prstGeom>
          <a:noFill/>
        </p:spPr>
        <p:txBody>
          <a:bodyPr wrap="square" rtlCol="0">
            <a:spAutoFit/>
          </a:bodyPr>
          <a:p>
            <a:pPr algn="l">
              <a:lnSpc>
                <a:spcPct val="150000"/>
              </a:lnSpc>
              <a:buNone/>
            </a:pPr>
            <a:r>
              <a:rPr lang="zh-CN" altLang="en-US" sz="1600">
                <a:latin typeface="苹方-简" panose="020B0400000000000000" charset="-122"/>
                <a:ea typeface="苹方-简" panose="020B0400000000000000" charset="-122"/>
              </a:rPr>
              <a:t>向输入数据的周围填入固定的数据(比 如 0 等)</a:t>
            </a:r>
            <a:endParaRPr lang="zh-CN" altLang="en-US" sz="1600">
              <a:latin typeface="苹方-简" panose="020B0400000000000000" charset="-122"/>
              <a:ea typeface="苹方-简" panose="020B0400000000000000" charset="-122"/>
            </a:endParaRPr>
          </a:p>
        </p:txBody>
      </p:sp>
      <p:sp>
        <p:nvSpPr>
          <p:cNvPr id="105" name="文本框 104"/>
          <p:cNvSpPr txBox="1"/>
          <p:nvPr/>
        </p:nvSpPr>
        <p:spPr>
          <a:xfrm>
            <a:off x="7547610" y="5426075"/>
            <a:ext cx="2617470" cy="829945"/>
          </a:xfrm>
          <a:prstGeom prst="rect">
            <a:avLst/>
          </a:prstGeom>
          <a:noFill/>
        </p:spPr>
        <p:txBody>
          <a:bodyPr wrap="square" rtlCol="0">
            <a:spAutoFit/>
          </a:bodyPr>
          <a:p>
            <a:pPr algn="l">
              <a:lnSpc>
                <a:spcPct val="150000"/>
              </a:lnSpc>
              <a:buNone/>
            </a:pPr>
            <a:r>
              <a:rPr lang="zh-CN" altLang="en-US" sz="1600">
                <a:latin typeface="苹方-简" panose="020B0400000000000000" charset="-122"/>
                <a:ea typeface="苹方-简" panose="020B0400000000000000" charset="-122"/>
              </a:rPr>
              <a:t>应用滤波器的位置间隔称为步幅</a:t>
            </a:r>
            <a:endParaRPr lang="zh-CN" altLang="en-US" sz="1600">
              <a:latin typeface="苹方-简" panose="020B0400000000000000" charset="-122"/>
              <a:ea typeface="苹方-简" panose="020B0400000000000000" charset="-122"/>
            </a:endParaRPr>
          </a:p>
        </p:txBody>
      </p:sp>
      <p:sp>
        <p:nvSpPr>
          <p:cNvPr id="106" name="文本框 105"/>
          <p:cNvSpPr txBox="1"/>
          <p:nvPr/>
        </p:nvSpPr>
        <p:spPr>
          <a:xfrm>
            <a:off x="4017010" y="1512570"/>
            <a:ext cx="4022725" cy="368300"/>
          </a:xfrm>
          <a:prstGeom prst="rect">
            <a:avLst/>
          </a:prstGeom>
          <a:noFill/>
        </p:spPr>
        <p:txBody>
          <a:bodyPr wrap="square" rtlCol="0">
            <a:spAutoFit/>
          </a:bodyPr>
          <a:p>
            <a:r>
              <a:rPr lang="zh-CN" altLang="en-US">
                <a:latin typeface="兰亭黑-简" panose="02000000000000000000" charset="-122"/>
                <a:ea typeface="兰亭黑-简" panose="02000000000000000000" charset="-122"/>
              </a:rPr>
              <a:t>压缩空间大小</a:t>
            </a:r>
            <a:endParaRPr lang="zh-CN" altLang="en-US">
              <a:latin typeface="兰亭黑-简" panose="02000000000000000000" charset="-122"/>
              <a:ea typeface="兰亭黑-简"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8"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par>
                                <p:cTn id="17" presetID="22" presetClass="entr" presetSubtype="8"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par>
                                <p:cTn id="20" presetID="22" presetClass="entr" presetSubtype="8"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500"/>
                                        <p:tgtEl>
                                          <p:spTgt spid="63"/>
                                        </p:tgtEl>
                                      </p:cBhvr>
                                    </p:animEffect>
                                  </p:childTnLst>
                                </p:cTn>
                              </p:par>
                              <p:par>
                                <p:cTn id="23" presetID="22" presetClass="entr" presetSubtype="8"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left)">
                                      <p:cBhvr>
                                        <p:cTn id="25" dur="500"/>
                                        <p:tgtEl>
                                          <p:spTgt spid="68"/>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left)">
                                      <p:cBhvr>
                                        <p:cTn id="31" dur="500"/>
                                        <p:tgtEl>
                                          <p:spTgt spid="78"/>
                                        </p:tgtEl>
                                      </p:cBhvr>
                                    </p:animEffect>
                                  </p:childTnLst>
                                </p:cTn>
                              </p:par>
                              <p:par>
                                <p:cTn id="32" presetID="22" presetClass="entr" presetSubtype="8" fill="hold"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left)">
                                      <p:cBhvr>
                                        <p:cTn id="34" dur="5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up)">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p:tgtEl>
                                          <p:spTgt spid="14"/>
                                        </p:tgtEl>
                                        <p:attrNameLst>
                                          <p:attrName>ppt_y</p:attrName>
                                        </p:attrNameLst>
                                      </p:cBhvr>
                                      <p:tavLst>
                                        <p:tav tm="0">
                                          <p:val>
                                            <p:strVal val="#ppt_y+#ppt_h*1.125000"/>
                                          </p:val>
                                        </p:tav>
                                        <p:tav tm="100000">
                                          <p:val>
                                            <p:strVal val="#ppt_y"/>
                                          </p:val>
                                        </p:tav>
                                      </p:tavLst>
                                    </p:anim>
                                    <p:animEffect transition="in" filter="wipe(up)">
                                      <p:cBhvr>
                                        <p:cTn id="45" dur="5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up)">
                                      <p:cBhvr>
                                        <p:cTn id="48" dur="500"/>
                                        <p:tgtEl>
                                          <p:spTgt spid="55"/>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p:tgtEl>
                                          <p:spTgt spid="19"/>
                                        </p:tgtEl>
                                        <p:attrNameLst>
                                          <p:attrName>ppt_y</p:attrName>
                                        </p:attrNameLst>
                                      </p:cBhvr>
                                      <p:tavLst>
                                        <p:tav tm="0">
                                          <p:val>
                                            <p:strVal val="#ppt_y+#ppt_h*1.125000"/>
                                          </p:val>
                                        </p:tav>
                                        <p:tav tm="100000">
                                          <p:val>
                                            <p:strVal val="#ppt_y"/>
                                          </p:val>
                                        </p:tav>
                                      </p:tavLst>
                                    </p:anim>
                                    <p:animEffect transition="in" filter="wipe(up)">
                                      <p:cBhvr>
                                        <p:cTn id="52" dur="500"/>
                                        <p:tgtEl>
                                          <p:spTgt spid="19"/>
                                        </p:tgtEl>
                                      </p:cBhvr>
                                    </p:animEffect>
                                  </p:childTnLst>
                                </p:cTn>
                              </p:par>
                              <p:par>
                                <p:cTn id="53" presetID="22" presetClass="entr" presetSubtype="1"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p:tgtEl>
                                          <p:spTgt spid="46"/>
                                        </p:tgtEl>
                                        <p:attrNameLst>
                                          <p:attrName>ppt_y</p:attrName>
                                        </p:attrNameLst>
                                      </p:cBhvr>
                                      <p:tavLst>
                                        <p:tav tm="0">
                                          <p:val>
                                            <p:strVal val="#ppt_y+#ppt_h*1.125000"/>
                                          </p:val>
                                        </p:tav>
                                        <p:tav tm="100000">
                                          <p:val>
                                            <p:strVal val="#ppt_y"/>
                                          </p:val>
                                        </p:tav>
                                      </p:tavLst>
                                    </p:anim>
                                    <p:animEffect transition="in" filter="wipe(up)">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00"/>
                                        </p:tgtEl>
                                        <p:attrNameLst>
                                          <p:attrName>style.visibility</p:attrName>
                                        </p:attrNameLst>
                                      </p:cBhvr>
                                      <p:to>
                                        <p:strVal val="visible"/>
                                      </p:to>
                                    </p:set>
                                    <p:animEffect transition="in" filter="wipe(down)">
                                      <p:cBhvr>
                                        <p:cTn id="64" dur="500"/>
                                        <p:tgtEl>
                                          <p:spTgt spid="100"/>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cBhvr additive="base">
                                        <p:cTn id="69" dur="500"/>
                                        <p:tgtEl>
                                          <p:spTgt spid="97"/>
                                        </p:tgtEl>
                                        <p:attrNameLst>
                                          <p:attrName>ppt_y</p:attrName>
                                        </p:attrNameLst>
                                      </p:cBhvr>
                                      <p:tavLst>
                                        <p:tav tm="0">
                                          <p:val>
                                            <p:strVal val="#ppt_y+#ppt_h*1.125000"/>
                                          </p:val>
                                        </p:tav>
                                        <p:tav tm="100000">
                                          <p:val>
                                            <p:strVal val="#ppt_y"/>
                                          </p:val>
                                        </p:tav>
                                      </p:tavLst>
                                    </p:anim>
                                    <p:animEffect transition="in" filter="wipe(up)">
                                      <p:cBhvr>
                                        <p:cTn id="70" dur="500"/>
                                        <p:tgtEl>
                                          <p:spTgt spid="9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106"/>
                                        </p:tgtEl>
                                        <p:attrNameLst>
                                          <p:attrName>style.visibility</p:attrName>
                                        </p:attrNameLst>
                                      </p:cBhvr>
                                      <p:to>
                                        <p:strVal val="visible"/>
                                      </p:to>
                                    </p:set>
                                    <p:anim calcmode="lin" valueType="num">
                                      <p:cBhvr additive="base">
                                        <p:cTn id="75" dur="500"/>
                                        <p:tgtEl>
                                          <p:spTgt spid="106"/>
                                        </p:tgtEl>
                                        <p:attrNameLst>
                                          <p:attrName>ppt_x</p:attrName>
                                        </p:attrNameLst>
                                      </p:cBhvr>
                                      <p:tavLst>
                                        <p:tav tm="0">
                                          <p:val>
                                            <p:strVal val="#ppt_x-#ppt_w*1.125000"/>
                                          </p:val>
                                        </p:tav>
                                        <p:tav tm="100000">
                                          <p:val>
                                            <p:strVal val="#ppt_x"/>
                                          </p:val>
                                        </p:tav>
                                      </p:tavLst>
                                    </p:anim>
                                    <p:animEffect transition="in" filter="wipe(right)">
                                      <p:cBhvr>
                                        <p:cTn id="76" dur="500"/>
                                        <p:tgtEl>
                                          <p:spTgt spid="106"/>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103"/>
                                        </p:tgtEl>
                                        <p:attrNameLst>
                                          <p:attrName>style.visibility</p:attrName>
                                        </p:attrNameLst>
                                      </p:cBhvr>
                                      <p:to>
                                        <p:strVal val="visible"/>
                                      </p:to>
                                    </p:set>
                                    <p:anim calcmode="lin" valueType="num">
                                      <p:cBhvr additive="base">
                                        <p:cTn id="81" dur="500"/>
                                        <p:tgtEl>
                                          <p:spTgt spid="103"/>
                                        </p:tgtEl>
                                        <p:attrNameLst>
                                          <p:attrName>ppt_y</p:attrName>
                                        </p:attrNameLst>
                                      </p:cBhvr>
                                      <p:tavLst>
                                        <p:tav tm="0">
                                          <p:val>
                                            <p:strVal val="#ppt_y+#ppt_h*1.125000"/>
                                          </p:val>
                                        </p:tav>
                                        <p:tav tm="100000">
                                          <p:val>
                                            <p:strVal val="#ppt_y"/>
                                          </p:val>
                                        </p:tav>
                                      </p:tavLst>
                                    </p:anim>
                                    <p:animEffect transition="in" filter="wipe(up)">
                                      <p:cBhvr>
                                        <p:cTn id="82" dur="500"/>
                                        <p:tgtEl>
                                          <p:spTgt spid="103"/>
                                        </p:tgtEl>
                                      </p:cBhvr>
                                    </p:animEffect>
                                  </p:childTnLst>
                                </p:cTn>
                              </p:par>
                              <p:par>
                                <p:cTn id="83" presetID="12" presetClass="entr" presetSubtype="4"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anim calcmode="lin" valueType="num">
                                      <p:cBhvr additive="base">
                                        <p:cTn id="85" dur="500"/>
                                        <p:tgtEl>
                                          <p:spTgt spid="104"/>
                                        </p:tgtEl>
                                        <p:attrNameLst>
                                          <p:attrName>ppt_y</p:attrName>
                                        </p:attrNameLst>
                                      </p:cBhvr>
                                      <p:tavLst>
                                        <p:tav tm="0">
                                          <p:val>
                                            <p:strVal val="#ppt_y+#ppt_h*1.125000"/>
                                          </p:val>
                                        </p:tav>
                                        <p:tav tm="100000">
                                          <p:val>
                                            <p:strVal val="#ppt_y"/>
                                          </p:val>
                                        </p:tav>
                                      </p:tavLst>
                                    </p:anim>
                                    <p:animEffect transition="in" filter="wipe(up)">
                                      <p:cBhvr>
                                        <p:cTn id="86" dur="500"/>
                                        <p:tgtEl>
                                          <p:spTgt spid="104"/>
                                        </p:tgtEl>
                                      </p:cBhvr>
                                    </p:animEffect>
                                  </p:childTnLst>
                                </p:cTn>
                              </p:par>
                              <p:par>
                                <p:cTn id="87" presetID="12" presetClass="entr" presetSubtype="4"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anim calcmode="lin" valueType="num">
                                      <p:cBhvr additive="base">
                                        <p:cTn id="89" dur="500"/>
                                        <p:tgtEl>
                                          <p:spTgt spid="105"/>
                                        </p:tgtEl>
                                        <p:attrNameLst>
                                          <p:attrName>ppt_y</p:attrName>
                                        </p:attrNameLst>
                                      </p:cBhvr>
                                      <p:tavLst>
                                        <p:tav tm="0">
                                          <p:val>
                                            <p:strVal val="#ppt_y+#ppt_h*1.125000"/>
                                          </p:val>
                                        </p:tav>
                                        <p:tav tm="100000">
                                          <p:val>
                                            <p:strVal val="#ppt_y"/>
                                          </p:val>
                                        </p:tav>
                                      </p:tavLst>
                                    </p:anim>
                                    <p:animEffect transition="in" filter="wipe(up)">
                                      <p:cBhvr>
                                        <p:cTn id="9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46" grpId="0" animBg="1"/>
      <p:bldP spid="97" grpId="0" animBg="1"/>
      <p:bldP spid="106" grpId="0"/>
      <p:bldP spid="103" grpId="0"/>
      <p:bldP spid="104" grpId="0"/>
      <p:bldP spid="1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505"/>
          </a:xfrm>
          <a:prstGeom prst="rect">
            <a:avLst/>
          </a:prstGeom>
          <a:noFill/>
        </p:spPr>
        <p:txBody>
          <a:bodyPr wrap="square" lIns="0" tIns="0" rIns="0" bIns="0" rtlCol="0">
            <a:spAutoFit/>
          </a:bodyPr>
          <a:lstStyle/>
          <a:p>
            <a:pPr algn="l"/>
            <a:r>
              <a:rPr lang="zh-CN" altLang="en-US" sz="48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神经风格迁移</a:t>
            </a:r>
            <a:endParaRPr lang="zh-CN" altLang="en-US" sz="48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02976" y="1294078"/>
            <a:ext cx="26023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01</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par>
                          <p:cTn id="20" fill="hold">
                            <p:stCondLst>
                              <p:cond delay="1550"/>
                            </p:stCondLst>
                            <p:childTnLst>
                              <p:par>
                                <p:cTn id="21" presetID="2" presetClass="entr" presetSubtype="4"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2050"/>
                            </p:stCondLst>
                            <p:childTnLst>
                              <p:par>
                                <p:cTn id="26" presetID="2" presetClass="entr" presetSubtype="4"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2550"/>
                            </p:stCondLst>
                            <p:childTnLst>
                              <p:par>
                                <p:cTn id="31" presetID="2" presetClass="entr" presetSubtype="4"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par>
                          <p:cTn id="35" fill="hold">
                            <p:stCondLst>
                              <p:cond delay="30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4300"/>
                            </p:stCondLst>
                            <p:childTnLst>
                              <p:par>
                                <p:cTn id="40" presetID="36" presetClass="emph" presetSubtype="0" fill="hold" grpId="1" nodeType="afterEffect">
                                  <p:stCondLst>
                                    <p:cond delay="0"/>
                                  </p:stCondLst>
                                  <p:iterate type="lt">
                                    <p:tmPct val="30000"/>
                                  </p:iterate>
                                  <p:childTnLst>
                                    <p:animScale>
                                      <p:cBhvr>
                                        <p:cTn id="41" dur="250" autoRev="1" fill="hold">
                                          <p:stCondLst>
                                            <p:cond delay="0"/>
                                          </p:stCondLst>
                                        </p:cTn>
                                        <p:tgtEl>
                                          <p:spTgt spid="11"/>
                                        </p:tgtEl>
                                      </p:cBhvr>
                                      <p:to x="80000" y="100000"/>
                                    </p:animScale>
                                    <p:anim by="(#ppt_w*0.10)" calcmode="lin" valueType="num">
                                      <p:cBhvr>
                                        <p:cTn id="42" dur="250" autoRev="1" fill="hold">
                                          <p:stCondLst>
                                            <p:cond delay="0"/>
                                          </p:stCondLst>
                                        </p:cTn>
                                        <p:tgtEl>
                                          <p:spTgt spid="11"/>
                                        </p:tgtEl>
                                        <p:attrNameLst>
                                          <p:attrName>ppt_x</p:attrName>
                                        </p:attrNameLst>
                                      </p:cBhvr>
                                    </p:anim>
                                    <p:anim by="(-#ppt_w*0.10)" calcmode="lin" valueType="num">
                                      <p:cBhvr>
                                        <p:cTn id="43" dur="250" autoRev="1" fill="hold">
                                          <p:stCondLst>
                                            <p:cond delay="0"/>
                                          </p:stCondLst>
                                        </p:cTn>
                                        <p:tgtEl>
                                          <p:spTgt spid="11"/>
                                        </p:tgtEl>
                                        <p:attrNameLst>
                                          <p:attrName>ppt_y</p:attrName>
                                        </p:attrNameLst>
                                      </p:cBhvr>
                                    </p:anim>
                                    <p:animRot by="-480000">
                                      <p:cBhvr>
                                        <p:cTn id="44" dur="2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505"/>
          </a:xfrm>
          <a:prstGeom prst="rect">
            <a:avLst/>
          </a:prstGeom>
          <a:noFill/>
        </p:spPr>
        <p:txBody>
          <a:bodyPr wrap="square" lIns="0" tIns="0" rIns="0" bIns="0" rtlCol="0">
            <a:spAutoFit/>
          </a:bodyPr>
          <a:lstStyle/>
          <a:p>
            <a:r>
              <a:rPr lang="en-US" altLang="zh-CN"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TensorFlow</a:t>
            </a:r>
            <a:endParaRPr lang="en-US" altLang="zh-CN"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03</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
        <p:nvSpPr>
          <p:cNvPr id="13" name="TextBox 11"/>
          <p:cNvSpPr txBox="1"/>
          <p:nvPr/>
        </p:nvSpPr>
        <p:spPr>
          <a:xfrm>
            <a:off x="7424731" y="5037519"/>
            <a:ext cx="1837447" cy="215265"/>
          </a:xfrm>
          <a:prstGeom prst="rect">
            <a:avLst/>
          </a:prstGeom>
          <a:noFill/>
        </p:spPr>
        <p:txBody>
          <a:bodyPr wrap="square" lIns="0" tIns="0" rIns="0" bIns="0" rtlCol="0">
            <a:spAutoFit/>
          </a:bodyPr>
          <a:lstStyle/>
          <a:p>
            <a:pPr marL="171450" lvl="1" indent="-171450">
              <a:buFont typeface="Arial" panose="020B0604020202090204" pitchFamily="34" charset="0"/>
              <a:buChar char="•"/>
            </a:pPr>
            <a:r>
              <a:rPr lang="en-US" altLang="zh-CN" sz="1400" dirty="0">
                <a:solidFill>
                  <a:schemeClr val="accent2"/>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1400" dirty="0">
                <a:solidFill>
                  <a:schemeClr val="accent2"/>
                </a:solidFill>
                <a:latin typeface="Arial" panose="020B0604020202090204" pitchFamily="34" charset="0"/>
                <a:ea typeface="微软雅黑" panose="020B0503020204020204" pitchFamily="34" charset="-122"/>
                <a:sym typeface="Arial" panose="020B0604020202090204" pitchFamily="34" charset="0"/>
              </a:rPr>
              <a:t>的概念</a:t>
            </a:r>
            <a:endParaRPr lang="zh-CN" altLang="en-US" sz="1400" dirty="0">
              <a:solidFill>
                <a:schemeClr val="accent2"/>
              </a:solidFill>
              <a:latin typeface="Arial" panose="020B0604020202090204" pitchFamily="34" charset="0"/>
              <a:ea typeface="微软雅黑" panose="020B0503020204020204" pitchFamily="34" charset="-122"/>
              <a:sym typeface="Arial" panose="020B0604020202090204" pitchFamily="34" charset="0"/>
            </a:endParaRPr>
          </a:p>
        </p:txBody>
      </p:sp>
      <p:sp>
        <p:nvSpPr>
          <p:cNvPr id="14" name="TextBox 11"/>
          <p:cNvSpPr txBox="1"/>
          <p:nvPr/>
        </p:nvSpPr>
        <p:spPr>
          <a:xfrm>
            <a:off x="7424420" y="5388610"/>
            <a:ext cx="4211320" cy="215265"/>
          </a:xfrm>
          <a:prstGeom prst="rect">
            <a:avLst/>
          </a:prstGeom>
          <a:noFill/>
        </p:spPr>
        <p:txBody>
          <a:bodyPr wrap="square" lIns="0" tIns="0" rIns="0" bIns="0" rtlCol="0">
            <a:spAutoFit/>
          </a:bodyPr>
          <a:lstStyle/>
          <a:p>
            <a:pPr marL="0" lvl="1" indent="-171450">
              <a:buFont typeface="Arial" panose="020B0604020202090204" pitchFamily="34" charset="0"/>
              <a:buChar char="•"/>
            </a:pPr>
            <a:r>
              <a:rPr lang="en-US" altLang="zh-CN" sz="14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TensorFlow</a:t>
            </a:r>
            <a:r>
              <a:rPr lang="zh-CN" altLang="en-US" sz="14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实践：</a:t>
            </a:r>
            <a:r>
              <a:rPr lang="en-US" altLang="zh-CN" sz="14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Mnist</a:t>
            </a:r>
            <a:r>
              <a:rPr lang="zh-CN" altLang="en-US" sz="14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字符集测试</a:t>
            </a:r>
            <a:endParaRPr lang="zh-CN" altLang="en-US" sz="14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par>
                          <p:cTn id="45" fill="hold">
                            <p:stCondLst>
                              <p:cond delay="1240"/>
                            </p:stCondLst>
                            <p:childTnLst>
                              <p:par>
                                <p:cTn id="46" presetID="12" presetClass="entr" presetSubtype="8"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p:tgtEl>
                                          <p:spTgt spid="13"/>
                                        </p:tgtEl>
                                        <p:attrNameLst>
                                          <p:attrName>ppt_x</p:attrName>
                                        </p:attrNameLst>
                                      </p:cBhvr>
                                      <p:tavLst>
                                        <p:tav tm="0">
                                          <p:val>
                                            <p:strVal val="#ppt_x-#ppt_w*1.125000"/>
                                          </p:val>
                                        </p:tav>
                                        <p:tav tm="100000">
                                          <p:val>
                                            <p:strVal val="#ppt_x"/>
                                          </p:val>
                                        </p:tav>
                                      </p:tavLst>
                                    </p:anim>
                                    <p:animEffect transition="in" filter="wipe(right)">
                                      <p:cBhvr>
                                        <p:cTn id="49" dur="500"/>
                                        <p:tgtEl>
                                          <p:spTgt spid="13"/>
                                        </p:tgtEl>
                                      </p:cBhvr>
                                    </p:animEffect>
                                  </p:childTnLst>
                                </p:cTn>
                              </p:par>
                            </p:childTnLst>
                          </p:cTn>
                        </p:par>
                        <p:par>
                          <p:cTn id="50" fill="hold">
                            <p:stCondLst>
                              <p:cond delay="1740"/>
                            </p:stCondLst>
                            <p:childTnLst>
                              <p:par>
                                <p:cTn id="51" presetID="12" presetClass="entr" presetSubtype="8"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ppt_x</p:attrName>
                                        </p:attrNameLst>
                                      </p:cBhvr>
                                      <p:tavLst>
                                        <p:tav tm="0">
                                          <p:val>
                                            <p:strVal val="#ppt_x-#ppt_w*1.125000"/>
                                          </p:val>
                                        </p:tav>
                                        <p:tav tm="100000">
                                          <p:val>
                                            <p:strVal val="#ppt_x"/>
                                          </p:val>
                                        </p:tav>
                                      </p:tavLst>
                                    </p:anim>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 y="-22225"/>
            <a:ext cx="12858115" cy="397510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19" name="Rectangle 18"/>
          <p:cNvSpPr/>
          <p:nvPr/>
        </p:nvSpPr>
        <p:spPr>
          <a:xfrm>
            <a:off x="6497955" y="-22225"/>
            <a:ext cx="5763895" cy="3972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6851223" y="795122"/>
            <a:ext cx="2933183" cy="307340"/>
          </a:xfrm>
          <a:prstGeom prst="rect">
            <a:avLst/>
          </a:prstGeom>
          <a:noFill/>
        </p:spPr>
        <p:txBody>
          <a:bodyPr wrap="square" lIns="0" tIns="0" rIns="0" bIns="0" rtlCol="0">
            <a:spAutoFit/>
          </a:bodyPr>
          <a:lstStyle/>
          <a:p>
            <a:r>
              <a:rPr lang="en-US" altLang="zh-CN" sz="2000" dirty="0">
                <a:solidFill>
                  <a:schemeClr val="bg1"/>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2000" dirty="0">
                <a:solidFill>
                  <a:schemeClr val="bg1"/>
                </a:solidFill>
                <a:latin typeface="Arial" panose="020B0604020202090204" pitchFamily="34" charset="0"/>
                <a:ea typeface="微软雅黑" panose="020B0503020204020204" pitchFamily="34" charset="-122"/>
                <a:sym typeface="Arial" panose="020B0604020202090204" pitchFamily="34" charset="0"/>
              </a:rPr>
              <a:t>的概念</a:t>
            </a:r>
            <a:endParaRPr lang="zh-CN" altLang="en-US" sz="20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Rectangle 21"/>
          <p:cNvSpPr/>
          <p:nvPr/>
        </p:nvSpPr>
        <p:spPr>
          <a:xfrm>
            <a:off x="6851015" y="1261110"/>
            <a:ext cx="4796155" cy="2585085"/>
          </a:xfrm>
          <a:prstGeom prst="rect">
            <a:avLst/>
          </a:prstGeom>
        </p:spPr>
        <p:txBody>
          <a:bodyPr wrap="square" lIns="0" tIns="0" rIns="0" bIns="0">
            <a:spAutoFit/>
          </a:bodyPr>
          <a:lstStyle/>
          <a:p>
            <a:pPr marL="285750" indent="-285750">
              <a:lnSpc>
                <a:spcPct val="150000"/>
              </a:lnSpc>
              <a:buFont typeface="Wingdings" panose="05000000000000000000" charset="0"/>
              <a:buChar char=""/>
            </a:pP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理解</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：一个使用数据流图(data flow graphs)技术来进行数值计算的开源软件库；</a:t>
            </a:r>
            <a:endParaRPr lang="en-US" altLang="en-GB"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a:p>
            <a:pPr marL="285750" indent="-285750">
              <a:lnSpc>
                <a:spcPct val="150000"/>
              </a:lnSpc>
              <a:buFont typeface="Wingdings" panose="05000000000000000000" charset="0"/>
              <a:buChar char=""/>
            </a:pPr>
            <a:r>
              <a:rPr lang="en-US" altLang="en-GB" sz="1400" dirty="0">
                <a:solidFill>
                  <a:schemeClr val="bg2"/>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不是一个普通的</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Python</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库。其和</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Python</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的关系相当于</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JavaScript </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和 </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HTML</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的关系；</a:t>
            </a:r>
            <a:endPar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a:p>
            <a:pPr marL="285750" indent="-285750">
              <a:lnSpc>
                <a:spcPct val="150000"/>
              </a:lnSpc>
              <a:buFont typeface="Wingdings" panose="05000000000000000000" charset="0"/>
              <a:buChar char=""/>
            </a:pP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tensor</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（张量）：张量是基于向量和矩阵的推广</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a:t>
            </a:r>
            <a:endPar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a:p>
            <a:pPr marL="0" indent="0">
              <a:lnSpc>
                <a:spcPct val="150000"/>
              </a:lnSpc>
              <a:buFont typeface="Wingdings" panose="05000000000000000000" charset="0"/>
              <a:buNone/>
            </a:pP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标量</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-&gt;</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零阶张量，矢量</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-&gt;</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一阶张量，矩阵</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-&gt;</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二阶张量</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a:t>
            </a:r>
            <a:endPar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a:p>
            <a:pPr marL="285750" indent="-285750">
              <a:lnSpc>
                <a:spcPct val="150000"/>
              </a:lnSpc>
              <a:buFont typeface="Wingdings" panose="05000000000000000000" charset="0"/>
              <a:buChar char=""/>
            </a:pP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flow</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（流）：使用数据流图表现数据的输入、输出、读写；</a:t>
            </a:r>
            <a:endPar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a:p>
            <a:pPr marL="285750" indent="-285750">
              <a:lnSpc>
                <a:spcPct val="150000"/>
              </a:lnSpc>
              <a:buFont typeface="Wingdings" panose="05000000000000000000" charset="0"/>
              <a:buChar char=""/>
            </a:pP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使用</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Python</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组建计算图，再与</a:t>
            </a:r>
            <a:r>
              <a:rPr lang="en-US" altLang="zh-CN" sz="1400" dirty="0">
                <a:solidFill>
                  <a:schemeClr val="bg2"/>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rPr>
              <a:t>进行交互；</a:t>
            </a:r>
            <a:endParaRPr lang="zh-CN" altLang="en-US" sz="1400" dirty="0">
              <a:solidFill>
                <a:schemeClr val="bg2"/>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Rectangle 6"/>
          <p:cNvSpPr/>
          <p:nvPr/>
        </p:nvSpPr>
        <p:spPr>
          <a:xfrm>
            <a:off x="856943" y="4669582"/>
            <a:ext cx="10441775" cy="1615440"/>
          </a:xfrm>
          <a:prstGeom prst="rect">
            <a:avLst/>
          </a:prstGeom>
        </p:spPr>
        <p:txBody>
          <a:bodyPr wrap="square" lIns="0" tIns="0" rIns="0" bIns="0">
            <a:spAutoFit/>
          </a:bodyPr>
          <a:lstStyle/>
          <a:p>
            <a:pPr marL="285750" indent="-285750" algn="just">
              <a:lnSpc>
                <a:spcPct val="150000"/>
              </a:lnSpc>
              <a:buFont typeface="Wingdings" panose="05000000000000000000" charset="0"/>
              <a:buChar char=""/>
              <a:defRPr/>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将计算流程表示成图；</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通过Sessions来执行图计算；</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将数据表示为tensors；</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使用Variables来保持状态信息；</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分别使用feeds和fetches来填充数据和抓取任意的操作结果</a:t>
            </a:r>
            <a:endParaRPr lang="en-GB"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 name="TextBox 9"/>
          <p:cNvSpPr txBox="1"/>
          <p:nvPr/>
        </p:nvSpPr>
        <p:spPr>
          <a:xfrm>
            <a:off x="856944" y="4249429"/>
            <a:ext cx="2664296" cy="307340"/>
          </a:xfrm>
          <a:prstGeom prst="rect">
            <a:avLst/>
          </a:prstGeom>
          <a:noFill/>
        </p:spPr>
        <p:txBody>
          <a:bodyPr wrap="square" lIns="0" tIns="0" rIns="0" bIns="0" rtlCol="0">
            <a:spAutoFit/>
          </a:bodyPr>
          <a:lstStyle/>
          <a:p>
            <a:pPr algn="just"/>
            <a:r>
              <a:rPr lang="en-US" altLang="zh-CN"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的基本使用</a:t>
            </a:r>
            <a:endPar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Box 8"/>
          <p:cNvSpPr txBox="1"/>
          <p:nvPr/>
        </p:nvSpPr>
        <p:spPr>
          <a:xfrm>
            <a:off x="857250" y="214677"/>
            <a:ext cx="3949155" cy="492125"/>
          </a:xfrm>
          <a:prstGeom prst="rect">
            <a:avLst/>
          </a:prstGeom>
          <a:noFill/>
        </p:spPr>
        <p:txBody>
          <a:bodyPr wrap="square" lIns="0" tIns="0" rIns="0" bIns="0" rtlCol="0" anchor="ctr">
            <a:spAutoFit/>
          </a:bodyPr>
          <a:p>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的概念</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p:cNvPicPr>
            <a:picLocks noChangeAspect="1"/>
          </p:cNvPicPr>
          <p:nvPr/>
        </p:nvPicPr>
        <p:blipFill>
          <a:blip r:embed="rId2"/>
          <a:stretch>
            <a:fillRect/>
          </a:stretch>
        </p:blipFill>
        <p:spPr>
          <a:xfrm>
            <a:off x="662940" y="4556760"/>
            <a:ext cx="11964035" cy="1866900"/>
          </a:xfrm>
          <a:prstGeom prst="rect">
            <a:avLst/>
          </a:prstGeom>
        </p:spPr>
      </p:pic>
      <p:sp>
        <p:nvSpPr>
          <p:cNvPr id="3" name="文本框 2"/>
          <p:cNvSpPr txBox="1"/>
          <p:nvPr/>
        </p:nvSpPr>
        <p:spPr>
          <a:xfrm>
            <a:off x="7661275" y="4665345"/>
            <a:ext cx="4600575" cy="1591310"/>
          </a:xfrm>
          <a:prstGeom prst="rect">
            <a:avLst/>
          </a:prstGeom>
          <a:noFill/>
        </p:spPr>
        <p:txBody>
          <a:bodyPr wrap="square" rtlCol="0">
            <a:spAutoFit/>
          </a:bodyPr>
          <a:p>
            <a:pPr marL="285750" indent="-285750" algn="l">
              <a:lnSpc>
                <a:spcPct val="150000"/>
              </a:lnSpc>
              <a:buFont typeface="Wingdings" panose="05000000000000000000" charset="0"/>
              <a:buChar char=""/>
            </a:pPr>
            <a:r>
              <a:rPr lang="en-US" altLang="en-GB" sz="1300" dirty="0">
                <a:solidFill>
                  <a:schemeClr val="bg1"/>
                </a:solidFill>
                <a:latin typeface="Arial" panose="020B0604020202090204" pitchFamily="34" charset="0"/>
                <a:ea typeface="微软雅黑" panose="020B0503020204020204" pitchFamily="34" charset="-122"/>
              </a:rPr>
              <a:t>导入TensorFlow</a:t>
            </a:r>
            <a:endParaRPr lang="en-US" altLang="en-GB" sz="1300" dirty="0">
              <a:solidFill>
                <a:schemeClr val="bg1"/>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zh-CN" altLang="en-US" sz="1300" dirty="0">
                <a:solidFill>
                  <a:schemeClr val="bg1"/>
                </a:solidFill>
                <a:latin typeface="Arial" panose="020B0604020202090204" pitchFamily="34" charset="0"/>
                <a:ea typeface="微软雅黑" panose="020B0503020204020204" pitchFamily="34" charset="-122"/>
              </a:rPr>
              <a:t>使用</a:t>
            </a:r>
            <a:r>
              <a:rPr lang="en-US" altLang="en-GB" sz="1300" dirty="0">
                <a:solidFill>
                  <a:schemeClr val="bg1"/>
                </a:solidFill>
                <a:latin typeface="Arial" panose="020B0604020202090204" pitchFamily="34" charset="0"/>
                <a:ea typeface="微软雅黑" panose="020B0503020204020204" pitchFamily="34" charset="-122"/>
              </a:rPr>
              <a:t>tf.placeholder("float")定义a和b两个浮点类型的变量，</a:t>
            </a:r>
            <a:endParaRPr lang="en-US" altLang="en-GB" sz="1300" dirty="0">
              <a:solidFill>
                <a:schemeClr val="bg1"/>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zh-CN" altLang="en-US" sz="1300" dirty="0">
                <a:solidFill>
                  <a:schemeClr val="bg1"/>
                </a:solidFill>
                <a:latin typeface="Arial" panose="020B0604020202090204" pitchFamily="34" charset="0"/>
                <a:ea typeface="微软雅黑" panose="020B0503020204020204" pitchFamily="34" charset="-122"/>
              </a:rPr>
              <a:t>进行算术操作</a:t>
            </a:r>
            <a:r>
              <a:rPr lang="en-US" altLang="en-GB" sz="1300" dirty="0">
                <a:solidFill>
                  <a:schemeClr val="bg1"/>
                </a:solidFill>
                <a:latin typeface="Arial" panose="020B0604020202090204" pitchFamily="34" charset="0"/>
                <a:ea typeface="微软雅黑" panose="020B0503020204020204" pitchFamily="34" charset="-122"/>
              </a:rPr>
              <a:t>tf.multiply(a,b)表示两个变量相乘操作</a:t>
            </a:r>
            <a:endParaRPr lang="en-US" altLang="en-GB" sz="1300" dirty="0">
              <a:solidFill>
                <a:schemeClr val="bg1"/>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zh-CN" altLang="en-US" sz="1300" dirty="0">
                <a:solidFill>
                  <a:schemeClr val="bg1"/>
                </a:solidFill>
                <a:latin typeface="Arial" panose="020B0604020202090204" pitchFamily="34" charset="0"/>
                <a:ea typeface="微软雅黑" panose="020B0503020204020204" pitchFamily="34" charset="-122"/>
              </a:rPr>
              <a:t>生成符号表达式</a:t>
            </a:r>
            <a:r>
              <a:rPr lang="en-US" altLang="en-GB" sz="1300" dirty="0">
                <a:solidFill>
                  <a:schemeClr val="bg1"/>
                </a:solidFill>
                <a:latin typeface="Arial" panose="020B0604020202090204" pitchFamily="34" charset="0"/>
                <a:ea typeface="微软雅黑" panose="020B0503020204020204" pitchFamily="34" charset="-122"/>
              </a:rPr>
              <a:t>tf.Session()语句表示创建一个session，</a:t>
            </a:r>
            <a:endParaRPr lang="en-US" altLang="en-GB" sz="1300" dirty="0">
              <a:solidFill>
                <a:schemeClr val="bg1"/>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en-GB" sz="1300" dirty="0">
                <a:solidFill>
                  <a:schemeClr val="bg1"/>
                </a:solidFill>
                <a:latin typeface="Arial" panose="020B0604020202090204" pitchFamily="34" charset="0"/>
                <a:ea typeface="微软雅黑" panose="020B0503020204020204" pitchFamily="34" charset="-122"/>
              </a:rPr>
              <a:t>执行session的run函数</a:t>
            </a:r>
            <a:endParaRPr lang="en-US" altLang="en-GB" sz="1300" dirty="0">
              <a:solidFill>
                <a:schemeClr val="bg1"/>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543045" y="2039607"/>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3" name="Rectangle 22"/>
          <p:cNvSpPr/>
          <p:nvPr/>
        </p:nvSpPr>
        <p:spPr>
          <a:xfrm>
            <a:off x="3063213" y="1877659"/>
            <a:ext cx="3026728" cy="1641475"/>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容器：用于存放数据</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0</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维张量：标量，如</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[[1,2],[3,4],[5,6]]</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[[[1,2],[3,4],[5,6]],</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[[2,2],[3,4],[5,6]]]</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4" name="Group 23"/>
          <p:cNvGrpSpPr/>
          <p:nvPr/>
        </p:nvGrpSpPr>
        <p:grpSpPr>
          <a:xfrm>
            <a:off x="826005" y="407951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7" name="Rectangle 26"/>
          <p:cNvSpPr/>
          <p:nvPr/>
        </p:nvSpPr>
        <p:spPr>
          <a:xfrm>
            <a:off x="1346173" y="3917564"/>
            <a:ext cx="3026728" cy="866140"/>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计算图</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有向图：捕获计算指令</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节点：变量</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边：运算关系</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TextBox 8"/>
          <p:cNvSpPr txBox="1"/>
          <p:nvPr/>
        </p:nvSpPr>
        <p:spPr>
          <a:xfrm>
            <a:off x="857250" y="234315"/>
            <a:ext cx="8341995" cy="492125"/>
          </a:xfrm>
          <a:prstGeom prst="rect">
            <a:avLst/>
          </a:prstGeom>
          <a:noFill/>
        </p:spPr>
        <p:txBody>
          <a:bodyPr wrap="square" lIns="0" tIns="0" rIns="0" bIns="0" rtlCol="0" anchor="ctr">
            <a:spAutoFit/>
          </a:bodyPr>
          <a:lstStyle/>
          <a:p>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TensorFLow</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中的张量和计算图</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5"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683895" y="4736465"/>
            <a:ext cx="5267325" cy="2326640"/>
          </a:xfrm>
          <a:prstGeom prst="rect">
            <a:avLst/>
          </a:prstGeom>
        </p:spPr>
      </p:pic>
      <p:grpSp>
        <p:nvGrpSpPr>
          <p:cNvPr id="49" name="Group 19"/>
          <p:cNvGrpSpPr/>
          <p:nvPr/>
        </p:nvGrpSpPr>
        <p:grpSpPr>
          <a:xfrm>
            <a:off x="6890255" y="3256902"/>
            <a:ext cx="419805" cy="315056"/>
            <a:chOff x="789999" y="2242985"/>
            <a:chExt cx="504229" cy="378415"/>
          </a:xfrm>
        </p:grpSpPr>
        <p:sp>
          <p:nvSpPr>
            <p:cNvPr id="50"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52" name="Rectangle 22"/>
          <p:cNvSpPr/>
          <p:nvPr/>
        </p:nvSpPr>
        <p:spPr>
          <a:xfrm>
            <a:off x="7410423" y="3094954"/>
            <a:ext cx="3026728" cy="1641475"/>
          </a:xfrm>
          <a:prstGeom prst="rect">
            <a:avLst/>
          </a:prstGeom>
        </p:spPr>
        <p:txBody>
          <a:bodyPr wrap="square">
            <a:spAutoFit/>
          </a:bodyPr>
          <a:lstStyle/>
          <a:p>
            <a:pPr algn="just">
              <a:lnSpc>
                <a:spcPct val="120000"/>
              </a:lnSpc>
            </a:pP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会话</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容器：用于存放数据</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0</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维张量：标量，如</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[[1,2],[3,4],[5,6]]</a:t>
            </a:r>
            <a:endPar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维张量：</a:t>
            </a: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[[[1,2],[3,4],[5,6]],</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a:p>
            <a:pPr algn="just">
              <a:lnSpc>
                <a:spcPct val="120000"/>
              </a:lnSpc>
            </a:pPr>
            <a:r>
              <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	[[2,2],[3,4],[5,6]]]</a:t>
            </a:r>
            <a:endParaRPr lang="en-US" altLang="zh-CN" sz="14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53" name="图片 52"/>
          <p:cNvPicPr>
            <a:picLocks noChangeAspect="1"/>
          </p:cNvPicPr>
          <p:nvPr/>
        </p:nvPicPr>
        <p:blipFill>
          <a:blip r:embed="rId2"/>
          <a:srcRect l="-276" r="37342" b="1247"/>
          <a:stretch>
            <a:fillRect/>
          </a:stretch>
        </p:blipFill>
        <p:spPr>
          <a:xfrm>
            <a:off x="6619240" y="4768215"/>
            <a:ext cx="5868035" cy="2487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670020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263271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Mnist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数据集字符识别</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椭圆 1"/>
          <p:cNvSpPr/>
          <p:nvPr/>
        </p:nvSpPr>
        <p:spPr>
          <a:xfrm>
            <a:off x="2783205" y="2477135"/>
            <a:ext cx="2849245" cy="3023235"/>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p>
            <a:pPr algn="ctr"/>
            <a:endParaRPr lang="zh-CN" altLang="en-US"/>
          </a:p>
        </p:txBody>
      </p:sp>
      <p:sp>
        <p:nvSpPr>
          <p:cNvPr id="3" name="椭圆 2"/>
          <p:cNvSpPr/>
          <p:nvPr/>
        </p:nvSpPr>
        <p:spPr>
          <a:xfrm>
            <a:off x="3616325" y="2923540"/>
            <a:ext cx="2016125" cy="21107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5" name="椭圆 24"/>
          <p:cNvSpPr/>
          <p:nvPr/>
        </p:nvSpPr>
        <p:spPr>
          <a:xfrm>
            <a:off x="4602480" y="3446780"/>
            <a:ext cx="1029970" cy="1101090"/>
          </a:xfrm>
          <a:prstGeom prst="ellipse">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6" name="文本框 25"/>
          <p:cNvSpPr txBox="1"/>
          <p:nvPr/>
        </p:nvSpPr>
        <p:spPr>
          <a:xfrm>
            <a:off x="3206115" y="3375025"/>
            <a:ext cx="295910" cy="1198880"/>
          </a:xfrm>
          <a:prstGeom prst="rect">
            <a:avLst/>
          </a:prstGeom>
          <a:noFill/>
        </p:spPr>
        <p:txBody>
          <a:bodyPr wrap="square" rtlCol="0">
            <a:spAutoFit/>
          </a:bodyPr>
          <a:p>
            <a:r>
              <a:rPr lang="zh-CN" altLang="en-US"/>
              <a:t>人工智能</a:t>
            </a:r>
            <a:endParaRPr lang="zh-CN" altLang="en-US"/>
          </a:p>
        </p:txBody>
      </p:sp>
      <p:sp>
        <p:nvSpPr>
          <p:cNvPr id="27" name="文本框 26"/>
          <p:cNvSpPr txBox="1"/>
          <p:nvPr/>
        </p:nvSpPr>
        <p:spPr>
          <a:xfrm>
            <a:off x="4044315" y="3375025"/>
            <a:ext cx="364490" cy="1198880"/>
          </a:xfrm>
          <a:prstGeom prst="rect">
            <a:avLst/>
          </a:prstGeom>
          <a:noFill/>
        </p:spPr>
        <p:txBody>
          <a:bodyPr wrap="square" rtlCol="0">
            <a:spAutoFit/>
          </a:bodyPr>
          <a:p>
            <a:r>
              <a:rPr lang="zh-CN" altLang="en-US">
                <a:solidFill>
                  <a:schemeClr val="bg2"/>
                </a:solidFill>
              </a:rPr>
              <a:t>机器学习</a:t>
            </a:r>
            <a:endParaRPr lang="zh-CN" altLang="en-US">
              <a:solidFill>
                <a:schemeClr val="bg2"/>
              </a:solidFill>
            </a:endParaRPr>
          </a:p>
        </p:txBody>
      </p:sp>
      <p:sp>
        <p:nvSpPr>
          <p:cNvPr id="39" name="文本框 38"/>
          <p:cNvSpPr txBox="1"/>
          <p:nvPr/>
        </p:nvSpPr>
        <p:spPr>
          <a:xfrm>
            <a:off x="4956810" y="3446780"/>
            <a:ext cx="441325" cy="1198880"/>
          </a:xfrm>
          <a:prstGeom prst="rect">
            <a:avLst/>
          </a:prstGeom>
          <a:noFill/>
        </p:spPr>
        <p:txBody>
          <a:bodyPr wrap="square" rtlCol="0">
            <a:spAutoFit/>
          </a:bodyPr>
          <a:p>
            <a:r>
              <a:rPr lang="zh-CN" altLang="en-US"/>
              <a:t>深度学习</a:t>
            </a:r>
            <a:endParaRPr lang="zh-CN" altLang="en-US"/>
          </a:p>
        </p:txBody>
      </p:sp>
      <p:grpSp>
        <p:nvGrpSpPr>
          <p:cNvPr id="14" name="Group 33"/>
          <p:cNvGrpSpPr>
            <a:grpSpLocks noChangeAspect="1"/>
          </p:cNvGrpSpPr>
          <p:nvPr/>
        </p:nvGrpSpPr>
        <p:grpSpPr>
          <a:xfrm>
            <a:off x="6697033" y="4927676"/>
            <a:ext cx="2520000" cy="396240"/>
            <a:chOff x="5128064" y="2256183"/>
            <a:chExt cx="3273083" cy="515155"/>
          </a:xfrm>
        </p:grpSpPr>
        <p:sp>
          <p:nvSpPr>
            <p:cNvPr id="15"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计算</a:t>
              </a:r>
              <a:r>
                <a:rPr lang="en-US" altLang="zh-CN" sz="1400" smtClean="0">
                  <a:latin typeface="Arial" panose="020B0604020202090204" pitchFamily="34" charset="0"/>
                  <a:ea typeface="微软雅黑" panose="020B0503020204020204" pitchFamily="34" charset="-122"/>
                  <a:cs typeface="+mn-ea"/>
                  <a:sym typeface="Arial" panose="020B0604020202090204" pitchFamily="34" charset="0"/>
                </a:rPr>
                <a:t>loss</a:t>
              </a: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函数</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8" name="Group 34"/>
          <p:cNvGrpSpPr>
            <a:grpSpLocks noChangeAspect="1"/>
          </p:cNvGrpSpPr>
          <p:nvPr/>
        </p:nvGrpSpPr>
        <p:grpSpPr>
          <a:xfrm>
            <a:off x="6697033" y="5661736"/>
            <a:ext cx="2520000" cy="396240"/>
            <a:chOff x="5128064" y="3095119"/>
            <a:chExt cx="3273083" cy="515155"/>
          </a:xfrm>
        </p:grpSpPr>
        <p:sp>
          <p:nvSpPr>
            <p:cNvPr id="19"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梯度更新</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35"/>
          <p:cNvGrpSpPr>
            <a:grpSpLocks noChangeAspect="1"/>
          </p:cNvGrpSpPr>
          <p:nvPr/>
        </p:nvGrpSpPr>
        <p:grpSpPr>
          <a:xfrm>
            <a:off x="6697033" y="6395796"/>
            <a:ext cx="2520000" cy="396240"/>
            <a:chOff x="5128064" y="3934054"/>
            <a:chExt cx="3273083" cy="515155"/>
          </a:xfrm>
        </p:grpSpPr>
        <p:sp>
          <p:nvSpPr>
            <p:cNvPr id="24"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测试正确率 </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0" name="Group 34"/>
          <p:cNvGrpSpPr>
            <a:grpSpLocks noChangeAspect="1"/>
          </p:cNvGrpSpPr>
          <p:nvPr/>
        </p:nvGrpSpPr>
        <p:grpSpPr>
          <a:xfrm>
            <a:off x="6693858" y="2725110"/>
            <a:ext cx="2520000" cy="396626"/>
            <a:chOff x="5128064" y="3095119"/>
            <a:chExt cx="3273083" cy="515155"/>
          </a:xfrm>
        </p:grpSpPr>
        <p:sp>
          <p:nvSpPr>
            <p:cNvPr id="61"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构建全连接输入</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3" name="Group 35"/>
          <p:cNvGrpSpPr>
            <a:grpSpLocks noChangeAspect="1"/>
          </p:cNvGrpSpPr>
          <p:nvPr/>
        </p:nvGrpSpPr>
        <p:grpSpPr>
          <a:xfrm>
            <a:off x="6697033" y="3459556"/>
            <a:ext cx="2520000" cy="396240"/>
            <a:chOff x="5128064" y="3934054"/>
            <a:chExt cx="3273083" cy="515155"/>
          </a:xfrm>
        </p:grpSpPr>
        <p:sp>
          <p:nvSpPr>
            <p:cNvPr id="64"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200" dirty="0">
                  <a:latin typeface="Arial" panose="020B0604020202090204" pitchFamily="34" charset="0"/>
                  <a:ea typeface="微软雅黑" panose="020B0503020204020204" pitchFamily="34" charset="-122"/>
                  <a:cs typeface="+mn-ea"/>
                  <a:sym typeface="Arial" panose="020B0604020202090204" pitchFamily="34" charset="0"/>
                </a:rPr>
                <a:t>构建非线性的全连接网络 </a:t>
              </a:r>
              <a:endParaRPr lang="zh-CN" altLang="en-GB"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66" name="Group 36"/>
          <p:cNvGrpSpPr>
            <a:grpSpLocks noChangeAspect="1"/>
          </p:cNvGrpSpPr>
          <p:nvPr/>
        </p:nvGrpSpPr>
        <p:grpSpPr>
          <a:xfrm>
            <a:off x="6697033" y="4193616"/>
            <a:ext cx="2520000" cy="396240"/>
            <a:chOff x="5128064" y="4772988"/>
            <a:chExt cx="3273084" cy="515156"/>
          </a:xfrm>
        </p:grpSpPr>
        <p:sp>
          <p:nvSpPr>
            <p:cNvPr id="67"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One-hot</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编码</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8"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93" name="Group 35"/>
          <p:cNvGrpSpPr>
            <a:grpSpLocks noChangeAspect="1"/>
          </p:cNvGrpSpPr>
          <p:nvPr/>
        </p:nvGrpSpPr>
        <p:grpSpPr>
          <a:xfrm>
            <a:off x="6694170" y="1972945"/>
            <a:ext cx="2520315" cy="396875"/>
            <a:chOff x="5128064" y="3934054"/>
            <a:chExt cx="3273083" cy="515155"/>
          </a:xfrm>
        </p:grpSpPr>
        <p:sp>
          <p:nvSpPr>
            <p:cNvPr id="94"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使用</a:t>
              </a: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Mnist</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数据集</a:t>
              </a: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 </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5"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p:tgtEl>
                                          <p:spTgt spid="26"/>
                                        </p:tgtEl>
                                        <p:attrNameLst>
                                          <p:attrName>ppt_x</p:attrName>
                                        </p:attrNameLst>
                                      </p:cBhvr>
                                      <p:tavLst>
                                        <p:tav tm="0">
                                          <p:val>
                                            <p:strVal val="#ppt_x-#ppt_w*1.125000"/>
                                          </p:val>
                                        </p:tav>
                                        <p:tav tm="100000">
                                          <p:val>
                                            <p:strVal val="#ppt_x"/>
                                          </p:val>
                                        </p:tav>
                                      </p:tavLst>
                                    </p:anim>
                                    <p:animEffect transition="in" filter="wipe(right)">
                                      <p:cBhvr>
                                        <p:cTn id="22" dur="500"/>
                                        <p:tgtEl>
                                          <p:spTgt spid="2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p:tgtEl>
                                          <p:spTgt spid="39"/>
                                        </p:tgtEl>
                                        <p:attrNameLst>
                                          <p:attrName>ppt_x</p:attrName>
                                        </p:attrNameLst>
                                      </p:cBhvr>
                                      <p:tavLst>
                                        <p:tav tm="0">
                                          <p:val>
                                            <p:strVal val="#ppt_x-#ppt_w*1.125000"/>
                                          </p:val>
                                        </p:tav>
                                        <p:tav tm="100000">
                                          <p:val>
                                            <p:strVal val="#ppt_x"/>
                                          </p:val>
                                        </p:tav>
                                      </p:tavLst>
                                    </p:anim>
                                    <p:animEffect transition="in" filter="wipe(right)">
                                      <p:cBhvr>
                                        <p:cTn id="36" dur="500"/>
                                        <p:tgtEl>
                                          <p:spTgt spid="39"/>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par>
                          <p:cTn id="57" fill="hold">
                            <p:stCondLst>
                              <p:cond delay="3000"/>
                            </p:stCondLst>
                            <p:childTnLst>
                              <p:par>
                                <p:cTn id="58" presetID="22" presetClass="entr" presetSubtype="8"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3500"/>
                            </p:stCondLst>
                            <p:childTnLst>
                              <p:par>
                                <p:cTn id="62" presetID="22" presetClass="entr" presetSubtype="8"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8" grpId="0" bldLvl="0" animBg="1"/>
      <p:bldP spid="3" grpId="0" bldLvl="0" animBg="1"/>
      <p:bldP spid="2" grpId="0" bldLvl="0" animBg="1"/>
      <p:bldP spid="25" grpId="0" bldLvl="0" animBg="1"/>
      <p:bldP spid="26" grpId="0"/>
      <p:bldP spid="27"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exagon 23"/>
          <p:cNvSpPr/>
          <p:nvPr/>
        </p:nvSpPr>
        <p:spPr>
          <a:xfrm>
            <a:off x="7093350" y="2353961"/>
            <a:ext cx="1765093" cy="1521633"/>
          </a:xfrm>
          <a:prstGeom prst="hexagon">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25" name="Hexagon 24"/>
          <p:cNvSpPr/>
          <p:nvPr/>
        </p:nvSpPr>
        <p:spPr>
          <a:xfrm>
            <a:off x="5546828" y="1610331"/>
            <a:ext cx="1765093" cy="1521633"/>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3" name="Hexagon 32"/>
          <p:cNvSpPr/>
          <p:nvPr/>
        </p:nvSpPr>
        <p:spPr>
          <a:xfrm>
            <a:off x="7088102" y="4061474"/>
            <a:ext cx="1765093" cy="1521633"/>
          </a:xfrm>
          <a:prstGeom prst="hexagon">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4" name="Hexagon 33"/>
          <p:cNvSpPr/>
          <p:nvPr/>
        </p:nvSpPr>
        <p:spPr>
          <a:xfrm>
            <a:off x="3989751" y="2353961"/>
            <a:ext cx="1765093" cy="1521633"/>
          </a:xfrm>
          <a:prstGeom prst="hexagon">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5" name="Hexagon 34"/>
          <p:cNvSpPr/>
          <p:nvPr/>
        </p:nvSpPr>
        <p:spPr>
          <a:xfrm>
            <a:off x="3989751" y="4061474"/>
            <a:ext cx="1765093" cy="1521633"/>
          </a:xfrm>
          <a:prstGeom prst="hexagon">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37" name="Hexagon 36"/>
          <p:cNvSpPr/>
          <p:nvPr/>
        </p:nvSpPr>
        <p:spPr>
          <a:xfrm>
            <a:off x="5566772" y="4822043"/>
            <a:ext cx="1765093" cy="1521633"/>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nvGrpSpPr>
          <p:cNvPr id="8" name="Group 7"/>
          <p:cNvGrpSpPr/>
          <p:nvPr/>
        </p:nvGrpSpPr>
        <p:grpSpPr>
          <a:xfrm>
            <a:off x="2455013" y="3200320"/>
            <a:ext cx="7934279" cy="1531416"/>
            <a:chOff x="52530" y="1944143"/>
            <a:chExt cx="7968598" cy="1538041"/>
          </a:xfrm>
          <a:solidFill>
            <a:schemeClr val="bg1"/>
          </a:solidFill>
        </p:grpSpPr>
        <p:grpSp>
          <p:nvGrpSpPr>
            <p:cNvPr id="3" name="Group 2"/>
            <p:cNvGrpSpPr/>
            <p:nvPr/>
          </p:nvGrpSpPr>
          <p:grpSpPr>
            <a:xfrm>
              <a:off x="3145192" y="1953970"/>
              <a:ext cx="1772728" cy="1528214"/>
              <a:chOff x="3145192" y="1953970"/>
              <a:chExt cx="1772728" cy="1528214"/>
            </a:xfrm>
            <a:grpFill/>
          </p:grpSpPr>
          <p:sp>
            <p:nvSpPr>
              <p:cNvPr id="23" name="Hexagon 22"/>
              <p:cNvSpPr/>
              <p:nvPr/>
            </p:nvSpPr>
            <p:spPr>
              <a:xfrm>
                <a:off x="3145192" y="1953970"/>
                <a:ext cx="1772728" cy="1528214"/>
              </a:xfrm>
              <a:prstGeom prst="hexagon">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0" name="Freeform 13"/>
              <p:cNvSpPr>
                <a:spLocks noEditPoints="1"/>
              </p:cNvSpPr>
              <p:nvPr/>
            </p:nvSpPr>
            <p:spPr bwMode="auto">
              <a:xfrm>
                <a:off x="3676028" y="2509633"/>
                <a:ext cx="664606" cy="397235"/>
              </a:xfrm>
              <a:custGeom>
                <a:avLst/>
                <a:gdLst>
                  <a:gd name="T0" fmla="*/ 226 w 256"/>
                  <a:gd name="T1" fmla="*/ 131 h 154"/>
                  <a:gd name="T2" fmla="*/ 226 w 256"/>
                  <a:gd name="T3" fmla="*/ 130 h 154"/>
                  <a:gd name="T4" fmla="*/ 226 w 256"/>
                  <a:gd name="T5" fmla="*/ 10 h 154"/>
                  <a:gd name="T6" fmla="*/ 217 w 256"/>
                  <a:gd name="T7" fmla="*/ 0 h 154"/>
                  <a:gd name="T8" fmla="*/ 38 w 256"/>
                  <a:gd name="T9" fmla="*/ 0 h 154"/>
                  <a:gd name="T10" fmla="*/ 29 w 256"/>
                  <a:gd name="T11" fmla="*/ 10 h 154"/>
                  <a:gd name="T12" fmla="*/ 29 w 256"/>
                  <a:gd name="T13" fmla="*/ 130 h 154"/>
                  <a:gd name="T14" fmla="*/ 29 w 256"/>
                  <a:gd name="T15" fmla="*/ 131 h 154"/>
                  <a:gd name="T16" fmla="*/ 0 w 256"/>
                  <a:gd name="T17" fmla="*/ 138 h 154"/>
                  <a:gd name="T18" fmla="*/ 3 w 256"/>
                  <a:gd name="T19" fmla="*/ 154 h 154"/>
                  <a:gd name="T20" fmla="*/ 253 w 256"/>
                  <a:gd name="T21" fmla="*/ 154 h 154"/>
                  <a:gd name="T22" fmla="*/ 256 w 256"/>
                  <a:gd name="T23" fmla="*/ 138 h 154"/>
                  <a:gd name="T24" fmla="*/ 226 w 256"/>
                  <a:gd name="T25" fmla="*/ 131 h 154"/>
                  <a:gd name="T26" fmla="*/ 207 w 256"/>
                  <a:gd name="T27" fmla="*/ 119 h 154"/>
                  <a:gd name="T28" fmla="*/ 48 w 256"/>
                  <a:gd name="T29" fmla="*/ 119 h 154"/>
                  <a:gd name="T30" fmla="*/ 48 w 256"/>
                  <a:gd name="T31" fmla="*/ 20 h 154"/>
                  <a:gd name="T32" fmla="*/ 207 w 256"/>
                  <a:gd name="T33" fmla="*/ 20 h 154"/>
                  <a:gd name="T34" fmla="*/ 207 w 256"/>
                  <a:gd name="T35" fmla="*/ 11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54">
                    <a:moveTo>
                      <a:pt x="226" y="131"/>
                    </a:moveTo>
                    <a:cubicBezTo>
                      <a:pt x="226" y="131"/>
                      <a:pt x="226" y="131"/>
                      <a:pt x="226" y="130"/>
                    </a:cubicBezTo>
                    <a:cubicBezTo>
                      <a:pt x="226" y="10"/>
                      <a:pt x="226" y="10"/>
                      <a:pt x="226" y="10"/>
                    </a:cubicBezTo>
                    <a:cubicBezTo>
                      <a:pt x="226" y="5"/>
                      <a:pt x="222" y="0"/>
                      <a:pt x="217" y="0"/>
                    </a:cubicBezTo>
                    <a:cubicBezTo>
                      <a:pt x="38" y="0"/>
                      <a:pt x="38" y="0"/>
                      <a:pt x="38" y="0"/>
                    </a:cubicBezTo>
                    <a:cubicBezTo>
                      <a:pt x="33" y="0"/>
                      <a:pt x="29" y="5"/>
                      <a:pt x="29" y="10"/>
                    </a:cubicBezTo>
                    <a:cubicBezTo>
                      <a:pt x="29" y="130"/>
                      <a:pt x="29" y="130"/>
                      <a:pt x="29" y="130"/>
                    </a:cubicBezTo>
                    <a:cubicBezTo>
                      <a:pt x="29" y="131"/>
                      <a:pt x="29" y="131"/>
                      <a:pt x="29" y="131"/>
                    </a:cubicBezTo>
                    <a:cubicBezTo>
                      <a:pt x="0" y="138"/>
                      <a:pt x="0" y="138"/>
                      <a:pt x="0" y="138"/>
                    </a:cubicBezTo>
                    <a:cubicBezTo>
                      <a:pt x="3" y="154"/>
                      <a:pt x="3" y="154"/>
                      <a:pt x="3" y="154"/>
                    </a:cubicBezTo>
                    <a:cubicBezTo>
                      <a:pt x="253" y="154"/>
                      <a:pt x="253" y="154"/>
                      <a:pt x="253" y="154"/>
                    </a:cubicBezTo>
                    <a:cubicBezTo>
                      <a:pt x="256" y="138"/>
                      <a:pt x="256" y="138"/>
                      <a:pt x="256" y="138"/>
                    </a:cubicBezTo>
                    <a:lnTo>
                      <a:pt x="226" y="131"/>
                    </a:lnTo>
                    <a:close/>
                    <a:moveTo>
                      <a:pt x="207" y="119"/>
                    </a:moveTo>
                    <a:cubicBezTo>
                      <a:pt x="48" y="119"/>
                      <a:pt x="48" y="119"/>
                      <a:pt x="48" y="119"/>
                    </a:cubicBezTo>
                    <a:cubicBezTo>
                      <a:pt x="48" y="20"/>
                      <a:pt x="48" y="20"/>
                      <a:pt x="48" y="20"/>
                    </a:cubicBezTo>
                    <a:cubicBezTo>
                      <a:pt x="207" y="20"/>
                      <a:pt x="207" y="20"/>
                      <a:pt x="207" y="20"/>
                    </a:cubicBezTo>
                    <a:lnTo>
                      <a:pt x="207" y="119"/>
                    </a:lnTo>
                    <a:close/>
                  </a:path>
                </a:pathLst>
              </a:custGeom>
              <a:grpFill/>
              <a:ln>
                <a:noFill/>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nvGrpSpPr>
            <p:cNvPr id="7" name="Group 6"/>
            <p:cNvGrpSpPr/>
            <p:nvPr/>
          </p:nvGrpSpPr>
          <p:grpSpPr>
            <a:xfrm>
              <a:off x="52530" y="1944143"/>
              <a:ext cx="1772728" cy="1528214"/>
              <a:chOff x="52530" y="1944143"/>
              <a:chExt cx="1772728" cy="1528214"/>
            </a:xfrm>
            <a:grpFill/>
          </p:grpSpPr>
          <p:sp>
            <p:nvSpPr>
              <p:cNvPr id="62" name="Hexagon 61"/>
              <p:cNvSpPr/>
              <p:nvPr/>
            </p:nvSpPr>
            <p:spPr>
              <a:xfrm>
                <a:off x="52530" y="1944143"/>
                <a:ext cx="1772728" cy="1528214"/>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1" name="Freeform 8"/>
              <p:cNvSpPr>
                <a:spLocks noEditPoints="1"/>
              </p:cNvSpPr>
              <p:nvPr/>
            </p:nvSpPr>
            <p:spPr bwMode="auto">
              <a:xfrm>
                <a:off x="731020" y="2460800"/>
                <a:ext cx="311889" cy="464415"/>
              </a:xfrm>
              <a:custGeom>
                <a:avLst/>
                <a:gdLst>
                  <a:gd name="T0" fmla="*/ 201 w 202"/>
                  <a:gd name="T1" fmla="*/ 138 h 300"/>
                  <a:gd name="T2" fmla="*/ 2 w 202"/>
                  <a:gd name="T3" fmla="*/ 138 h 300"/>
                  <a:gd name="T4" fmla="*/ 0 w 202"/>
                  <a:gd name="T5" fmla="*/ 173 h 300"/>
                  <a:gd name="T6" fmla="*/ 101 w 202"/>
                  <a:gd name="T7" fmla="*/ 300 h 300"/>
                  <a:gd name="T8" fmla="*/ 201 w 202"/>
                  <a:gd name="T9" fmla="*/ 173 h 300"/>
                  <a:gd name="T10" fmla="*/ 201 w 202"/>
                  <a:gd name="T11" fmla="*/ 138 h 300"/>
                  <a:gd name="T12" fmla="*/ 113 w 202"/>
                  <a:gd name="T13" fmla="*/ 0 h 300"/>
                  <a:gd name="T14" fmla="*/ 113 w 202"/>
                  <a:gd name="T15" fmla="*/ 115 h 300"/>
                  <a:gd name="T16" fmla="*/ 200 w 202"/>
                  <a:gd name="T17" fmla="*/ 115 h 300"/>
                  <a:gd name="T18" fmla="*/ 113 w 202"/>
                  <a:gd name="T19" fmla="*/ 0 h 300"/>
                  <a:gd name="T20" fmla="*/ 89 w 202"/>
                  <a:gd name="T21" fmla="*/ 0 h 300"/>
                  <a:gd name="T22" fmla="*/ 2 w 202"/>
                  <a:gd name="T23" fmla="*/ 115 h 300"/>
                  <a:gd name="T24" fmla="*/ 89 w 202"/>
                  <a:gd name="T25" fmla="*/ 115 h 300"/>
                  <a:gd name="T26" fmla="*/ 89 w 20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00">
                    <a:moveTo>
                      <a:pt x="201" y="138"/>
                    </a:moveTo>
                    <a:cubicBezTo>
                      <a:pt x="2" y="138"/>
                      <a:pt x="2" y="138"/>
                      <a:pt x="2" y="138"/>
                    </a:cubicBezTo>
                    <a:cubicBezTo>
                      <a:pt x="1" y="152"/>
                      <a:pt x="0" y="159"/>
                      <a:pt x="0" y="173"/>
                    </a:cubicBezTo>
                    <a:cubicBezTo>
                      <a:pt x="0" y="247"/>
                      <a:pt x="0" y="300"/>
                      <a:pt x="101" y="300"/>
                    </a:cubicBezTo>
                    <a:cubicBezTo>
                      <a:pt x="201" y="300"/>
                      <a:pt x="201" y="247"/>
                      <a:pt x="201" y="173"/>
                    </a:cubicBezTo>
                    <a:cubicBezTo>
                      <a:pt x="201" y="159"/>
                      <a:pt x="202" y="152"/>
                      <a:pt x="201" y="138"/>
                    </a:cubicBezTo>
                    <a:close/>
                    <a:moveTo>
                      <a:pt x="113" y="0"/>
                    </a:moveTo>
                    <a:cubicBezTo>
                      <a:pt x="113" y="115"/>
                      <a:pt x="113" y="115"/>
                      <a:pt x="113" y="115"/>
                    </a:cubicBezTo>
                    <a:cubicBezTo>
                      <a:pt x="200" y="115"/>
                      <a:pt x="200" y="115"/>
                      <a:pt x="200" y="115"/>
                    </a:cubicBezTo>
                    <a:cubicBezTo>
                      <a:pt x="192" y="55"/>
                      <a:pt x="173" y="3"/>
                      <a:pt x="113" y="0"/>
                    </a:cubicBezTo>
                    <a:close/>
                    <a:moveTo>
                      <a:pt x="89" y="0"/>
                    </a:moveTo>
                    <a:cubicBezTo>
                      <a:pt x="21" y="2"/>
                      <a:pt x="8" y="55"/>
                      <a:pt x="2" y="115"/>
                    </a:cubicBezTo>
                    <a:cubicBezTo>
                      <a:pt x="89" y="115"/>
                      <a:pt x="89" y="115"/>
                      <a:pt x="89" y="115"/>
                    </a:cubicBezTo>
                    <a:lnTo>
                      <a:pt x="89" y="0"/>
                    </a:lnTo>
                    <a:close/>
                  </a:path>
                </a:pathLst>
              </a:custGeom>
              <a:grpFill/>
              <a:ln>
                <a:noFill/>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nvGrpSpPr>
            <p:cNvPr id="2" name="Group 1"/>
            <p:cNvGrpSpPr/>
            <p:nvPr/>
          </p:nvGrpSpPr>
          <p:grpSpPr>
            <a:xfrm>
              <a:off x="6248400" y="1944143"/>
              <a:ext cx="1772728" cy="1528214"/>
              <a:chOff x="6248400" y="1944143"/>
              <a:chExt cx="1772728" cy="1528214"/>
            </a:xfrm>
            <a:grpFill/>
          </p:grpSpPr>
          <p:sp>
            <p:nvSpPr>
              <p:cNvPr id="61" name="Hexagon 60"/>
              <p:cNvSpPr/>
              <p:nvPr/>
            </p:nvSpPr>
            <p:spPr>
              <a:xfrm>
                <a:off x="6248400" y="1944143"/>
                <a:ext cx="1772728" cy="1528214"/>
              </a:xfrm>
              <a:prstGeom prst="hexagon">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nvGrpSpPr>
              <p:cNvPr id="42" name="Group 41"/>
              <p:cNvGrpSpPr/>
              <p:nvPr/>
            </p:nvGrpSpPr>
            <p:grpSpPr>
              <a:xfrm>
                <a:off x="6930594" y="2443673"/>
                <a:ext cx="422683" cy="479107"/>
                <a:chOff x="6109895" y="1540361"/>
                <a:chExt cx="133147" cy="150921"/>
              </a:xfrm>
              <a:grpFill/>
            </p:grpSpPr>
            <p:sp>
              <p:nvSpPr>
                <p:cNvPr id="43" name="Freeform 143"/>
                <p:cNvSpPr>
                  <a:spLocks noEditPoints="1"/>
                </p:cNvSpPr>
                <p:nvPr/>
              </p:nvSpPr>
              <p:spPr bwMode="auto">
                <a:xfrm>
                  <a:off x="6130176" y="1540361"/>
                  <a:ext cx="92585" cy="92585"/>
                </a:xfrm>
                <a:custGeom>
                  <a:avLst/>
                  <a:gdLst>
                    <a:gd name="T0" fmla="*/ 77 w 154"/>
                    <a:gd name="T1" fmla="*/ 0 h 155"/>
                    <a:gd name="T2" fmla="*/ 0 w 154"/>
                    <a:gd name="T3" fmla="*/ 78 h 155"/>
                    <a:gd name="T4" fmla="*/ 77 w 154"/>
                    <a:gd name="T5" fmla="*/ 155 h 155"/>
                    <a:gd name="T6" fmla="*/ 154 w 154"/>
                    <a:gd name="T7" fmla="*/ 78 h 155"/>
                    <a:gd name="T8" fmla="*/ 77 w 154"/>
                    <a:gd name="T9" fmla="*/ 0 h 155"/>
                    <a:gd name="T10" fmla="*/ 81 w 154"/>
                    <a:gd name="T11" fmla="*/ 139 h 155"/>
                    <a:gd name="T12" fmla="*/ 26 w 154"/>
                    <a:gd name="T13" fmla="*/ 101 h 155"/>
                    <a:gd name="T14" fmla="*/ 136 w 154"/>
                    <a:gd name="T15" fmla="*/ 101 h 155"/>
                    <a:gd name="T16" fmla="*/ 81 w 154"/>
                    <a:gd name="T17" fmla="*/ 13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5">
                      <a:moveTo>
                        <a:pt x="77" y="0"/>
                      </a:moveTo>
                      <a:cubicBezTo>
                        <a:pt x="34" y="0"/>
                        <a:pt x="0" y="35"/>
                        <a:pt x="0" y="78"/>
                      </a:cubicBezTo>
                      <a:cubicBezTo>
                        <a:pt x="0" y="120"/>
                        <a:pt x="34" y="155"/>
                        <a:pt x="77" y="155"/>
                      </a:cubicBezTo>
                      <a:cubicBezTo>
                        <a:pt x="120" y="155"/>
                        <a:pt x="154" y="120"/>
                        <a:pt x="154" y="78"/>
                      </a:cubicBezTo>
                      <a:cubicBezTo>
                        <a:pt x="154" y="35"/>
                        <a:pt x="120" y="0"/>
                        <a:pt x="77" y="0"/>
                      </a:cubicBezTo>
                      <a:close/>
                      <a:moveTo>
                        <a:pt x="81" y="139"/>
                      </a:moveTo>
                      <a:cubicBezTo>
                        <a:pt x="58" y="139"/>
                        <a:pt x="37" y="124"/>
                        <a:pt x="26" y="101"/>
                      </a:cubicBezTo>
                      <a:cubicBezTo>
                        <a:pt x="136" y="101"/>
                        <a:pt x="136" y="101"/>
                        <a:pt x="136" y="101"/>
                      </a:cubicBezTo>
                      <a:cubicBezTo>
                        <a:pt x="124" y="124"/>
                        <a:pt x="104" y="139"/>
                        <a:pt x="81" y="139"/>
                      </a:cubicBezTo>
                      <a:close/>
                    </a:path>
                  </a:pathLst>
                </a:custGeom>
                <a:grpFill/>
                <a:ln w="9525">
                  <a:noFill/>
                  <a:round/>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sp>
              <p:nvSpPr>
                <p:cNvPr id="46" name="Freeform 146"/>
                <p:cNvSpPr/>
                <p:nvPr/>
              </p:nvSpPr>
              <p:spPr bwMode="auto">
                <a:xfrm>
                  <a:off x="6109895" y="1650721"/>
                  <a:ext cx="133147" cy="40561"/>
                </a:xfrm>
                <a:custGeom>
                  <a:avLst/>
                  <a:gdLst>
                    <a:gd name="T0" fmla="*/ 158 w 222"/>
                    <a:gd name="T1" fmla="*/ 0 h 67"/>
                    <a:gd name="T2" fmla="*/ 111 w 222"/>
                    <a:gd name="T3" fmla="*/ 12 h 67"/>
                    <a:gd name="T4" fmla="*/ 64 w 222"/>
                    <a:gd name="T5" fmla="*/ 0 h 67"/>
                    <a:gd name="T6" fmla="*/ 0 w 222"/>
                    <a:gd name="T7" fmla="*/ 67 h 67"/>
                    <a:gd name="T8" fmla="*/ 222 w 222"/>
                    <a:gd name="T9" fmla="*/ 67 h 67"/>
                    <a:gd name="T10" fmla="*/ 158 w 222"/>
                    <a:gd name="T11" fmla="*/ 0 h 67"/>
                  </a:gdLst>
                  <a:ahLst/>
                  <a:cxnLst>
                    <a:cxn ang="0">
                      <a:pos x="T0" y="T1"/>
                    </a:cxn>
                    <a:cxn ang="0">
                      <a:pos x="T2" y="T3"/>
                    </a:cxn>
                    <a:cxn ang="0">
                      <a:pos x="T4" y="T5"/>
                    </a:cxn>
                    <a:cxn ang="0">
                      <a:pos x="T6" y="T7"/>
                    </a:cxn>
                    <a:cxn ang="0">
                      <a:pos x="T8" y="T9"/>
                    </a:cxn>
                    <a:cxn ang="0">
                      <a:pos x="T10" y="T11"/>
                    </a:cxn>
                  </a:cxnLst>
                  <a:rect l="0" t="0" r="r" b="b"/>
                  <a:pathLst>
                    <a:path w="222" h="67">
                      <a:moveTo>
                        <a:pt x="158" y="0"/>
                      </a:moveTo>
                      <a:cubicBezTo>
                        <a:pt x="144" y="7"/>
                        <a:pt x="128" y="12"/>
                        <a:pt x="111" y="12"/>
                      </a:cubicBezTo>
                      <a:cubicBezTo>
                        <a:pt x="94" y="12"/>
                        <a:pt x="78" y="7"/>
                        <a:pt x="64" y="0"/>
                      </a:cubicBezTo>
                      <a:cubicBezTo>
                        <a:pt x="34" y="8"/>
                        <a:pt x="11" y="26"/>
                        <a:pt x="0" y="67"/>
                      </a:cubicBezTo>
                      <a:cubicBezTo>
                        <a:pt x="222" y="67"/>
                        <a:pt x="222" y="67"/>
                        <a:pt x="222" y="67"/>
                      </a:cubicBezTo>
                      <a:cubicBezTo>
                        <a:pt x="211" y="26"/>
                        <a:pt x="188" y="8"/>
                        <a:pt x="158" y="0"/>
                      </a:cubicBezTo>
                      <a:close/>
                    </a:path>
                  </a:pathLst>
                </a:custGeom>
                <a:grpFill/>
                <a:ln w="9525">
                  <a:noFill/>
                  <a:round/>
                </a:ln>
              </p:spPr>
              <p:txBody>
                <a:bodyPr vert="horz" wrap="square" lIns="91046" tIns="45523" rIns="91046" bIns="45523" numCol="1" anchor="t" anchorCtr="0" compatLnSpc="1"/>
                <a:lstStyle/>
                <a:p>
                  <a:pPr>
                    <a:lnSpc>
                      <a:spcPct val="150000"/>
                    </a:lnSpc>
                  </a:pPr>
                  <a:endParaRPr lang="en-US" sz="1275">
                    <a:latin typeface="Arial" panose="020B0604020202090204" pitchFamily="34" charset="0"/>
                    <a:ea typeface="微软雅黑" panose="020B0503020204020204" pitchFamily="34" charset="-122"/>
                    <a:sym typeface="Arial" panose="020B0604020202090204" pitchFamily="34" charset="0"/>
                  </a:endParaRPr>
                </a:p>
              </p:txBody>
            </p:sp>
          </p:grpSp>
        </p:grpSp>
      </p:grpSp>
      <p:sp>
        <p:nvSpPr>
          <p:cNvPr id="27" name="Text Placeholder 32"/>
          <p:cNvSpPr txBox="1"/>
          <p:nvPr/>
        </p:nvSpPr>
        <p:spPr>
          <a:xfrm>
            <a:off x="1568453" y="1695636"/>
            <a:ext cx="2666143" cy="9233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8" name="Text Placeholder 33"/>
          <p:cNvSpPr txBox="1"/>
          <p:nvPr/>
        </p:nvSpPr>
        <p:spPr>
          <a:xfrm>
            <a:off x="1554039" y="1394887"/>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a:t>
            </a:r>
            <a:endParaRPr lang="en-AU"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 Placeholder 32"/>
          <p:cNvSpPr txBox="1"/>
          <p:nvPr/>
        </p:nvSpPr>
        <p:spPr>
          <a:xfrm>
            <a:off x="8627848" y="1695636"/>
            <a:ext cx="2666143" cy="9233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 Placeholder 33"/>
          <p:cNvSpPr txBox="1"/>
          <p:nvPr/>
        </p:nvSpPr>
        <p:spPr>
          <a:xfrm>
            <a:off x="9589301" y="1394887"/>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a:t>
            </a:r>
            <a:endParaRPr lang="en-AU"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1" name="Text Placeholder 32"/>
          <p:cNvSpPr txBox="1"/>
          <p:nvPr/>
        </p:nvSpPr>
        <p:spPr>
          <a:xfrm>
            <a:off x="1553848" y="5585465"/>
            <a:ext cx="2666143" cy="9233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Text Placeholder 33"/>
          <p:cNvSpPr txBox="1"/>
          <p:nvPr/>
        </p:nvSpPr>
        <p:spPr>
          <a:xfrm>
            <a:off x="1554039" y="528471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a:t>
            </a:r>
            <a:endParaRPr lang="en-AU"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6" name="Text Placeholder 32"/>
          <p:cNvSpPr txBox="1"/>
          <p:nvPr/>
        </p:nvSpPr>
        <p:spPr>
          <a:xfrm>
            <a:off x="8627848" y="5585465"/>
            <a:ext cx="2666143" cy="92333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r">
              <a:lnSpc>
                <a:spcPct val="150000"/>
              </a:lnSpc>
              <a:buNone/>
            </a:pPr>
            <a:r>
              <a:rPr lang="zh-CN" altLang="en-US"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en-US" altLang="zh-CN" sz="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8" name="Text Placeholder 33"/>
          <p:cNvSpPr txBox="1"/>
          <p:nvPr/>
        </p:nvSpPr>
        <p:spPr>
          <a:xfrm>
            <a:off x="9589301" y="5284716"/>
            <a:ext cx="1704690"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a:lstStyle>
          <a:p>
            <a:pPr marL="0" indent="0" algn="r">
              <a:lnSpc>
                <a:spcPct val="100000"/>
              </a:lnSpc>
              <a:buNone/>
            </a:pPr>
            <a:r>
              <a:rPr lang="zh-CN" altLang="en-US"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请替换文字内容</a:t>
            </a:r>
            <a:endParaRPr lang="en-AU"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9"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年度工作概述</a:t>
            </a:r>
            <a:endParaRPr lang="zh-CN" altLang="en-US" sz="4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44"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down)">
                                      <p:cBhvr>
                                        <p:cTn id="74" dur="500"/>
                                        <p:tgtEl>
                                          <p:spTgt spid="3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down)">
                                      <p:cBhvr>
                                        <p:cTn id="7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3" grpId="0" animBg="1"/>
      <p:bldP spid="34" grpId="0" animBg="1"/>
      <p:bldP spid="35" grpId="0" animBg="1"/>
      <p:bldP spid="37" grpId="0" animBg="1"/>
      <p:bldP spid="27" grpId="0"/>
      <p:bldP spid="28" grpId="0"/>
      <p:bldP spid="29" grpId="0"/>
      <p:bldP spid="30" grpId="0"/>
      <p:bldP spid="31" grpId="0"/>
      <p:bldP spid="32" grpId="0"/>
      <p:bldP spid="36"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430105" y="2447748"/>
            <a:ext cx="3998543" cy="3850364"/>
            <a:chOff x="4200186" y="2320894"/>
            <a:chExt cx="3791627" cy="3651116"/>
          </a:xfrm>
        </p:grpSpPr>
        <p:sp>
          <p:nvSpPr>
            <p:cNvPr id="7" name="Rounded Rectangle 6"/>
            <p:cNvSpPr/>
            <p:nvPr/>
          </p:nvSpPr>
          <p:spPr>
            <a:xfrm flipH="1">
              <a:off x="4214254" y="4850056"/>
              <a:ext cx="3777559"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Rounded Rectangle 5"/>
            <p:cNvSpPr/>
            <p:nvPr/>
          </p:nvSpPr>
          <p:spPr>
            <a:xfrm rot="3492391" flipH="1">
              <a:off x="4991307" y="3689252"/>
              <a:ext cx="3651116" cy="914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ounded Rectangle 3"/>
            <p:cNvSpPr/>
            <p:nvPr/>
          </p:nvSpPr>
          <p:spPr>
            <a:xfrm rot="18107609">
              <a:off x="3556490" y="3689252"/>
              <a:ext cx="3651116"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ounded Rectangle 9"/>
            <p:cNvSpPr/>
            <p:nvPr/>
          </p:nvSpPr>
          <p:spPr>
            <a:xfrm flipH="1">
              <a:off x="4200186" y="4850056"/>
              <a:ext cx="1948760" cy="914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Oval 13"/>
            <p:cNvSpPr/>
            <p:nvPr/>
          </p:nvSpPr>
          <p:spPr>
            <a:xfrm>
              <a:off x="5725181" y="2613073"/>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5" name="Oval 14"/>
            <p:cNvSpPr/>
            <p:nvPr/>
          </p:nvSpPr>
          <p:spPr>
            <a:xfrm>
              <a:off x="4297730" y="492940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6" name="Oval 15"/>
            <p:cNvSpPr/>
            <p:nvPr/>
          </p:nvSpPr>
          <p:spPr>
            <a:xfrm>
              <a:off x="7164059" y="4930934"/>
              <a:ext cx="755703" cy="755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17"/>
            <p:cNvSpPr>
              <a:spLocks noEditPoints="1"/>
            </p:cNvSpPr>
            <p:nvPr/>
          </p:nvSpPr>
          <p:spPr bwMode="auto">
            <a:xfrm>
              <a:off x="5950368" y="2791506"/>
              <a:ext cx="305327" cy="398835"/>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accent1"/>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18"/>
            <p:cNvSpPr>
              <a:spLocks noEditPoints="1"/>
            </p:cNvSpPr>
            <p:nvPr/>
          </p:nvSpPr>
          <p:spPr bwMode="auto">
            <a:xfrm>
              <a:off x="4537230" y="5088755"/>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Freeform 19"/>
            <p:cNvSpPr>
              <a:spLocks noEditPoints="1"/>
            </p:cNvSpPr>
            <p:nvPr/>
          </p:nvSpPr>
          <p:spPr bwMode="auto">
            <a:xfrm>
              <a:off x="7348218" y="5147991"/>
              <a:ext cx="387383" cy="332044"/>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96430" tIns="48216" rIns="96430" bIns="48216"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50">
                <a:solidFill>
                  <a:prstClr val="black"/>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Group 23"/>
          <p:cNvGrpSpPr/>
          <p:nvPr/>
        </p:nvGrpSpPr>
        <p:grpSpPr>
          <a:xfrm>
            <a:off x="8657142" y="4998617"/>
            <a:ext cx="2452753" cy="842529"/>
            <a:chOff x="8512415" y="2327889"/>
            <a:chExt cx="3256083" cy="798929"/>
          </a:xfrm>
        </p:grpSpPr>
        <p:sp>
          <p:nvSpPr>
            <p:cNvPr id="25" name="TextBox 24"/>
            <p:cNvSpPr txBox="1"/>
            <p:nvPr/>
          </p:nvSpPr>
          <p:spPr>
            <a:xfrm>
              <a:off x="8512415" y="2327889"/>
              <a:ext cx="1951008" cy="311549"/>
            </a:xfrm>
            <a:prstGeom prst="rect">
              <a:avLst/>
            </a:prstGeom>
            <a:noFill/>
          </p:spPr>
          <p:txBody>
            <a:bodyPr wrap="squar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请替换文字内容</a:t>
              </a:r>
              <a:endParaRPr 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5"/>
            <p:cNvSpPr/>
            <p:nvPr/>
          </p:nvSpPr>
          <p:spPr>
            <a:xfrm>
              <a:off x="8512415" y="2631890"/>
              <a:ext cx="3256083" cy="494928"/>
            </a:xfrm>
            <a:prstGeom prst="rect">
              <a:avLst/>
            </a:prstGeom>
          </p:spPr>
          <p:txBody>
            <a:bodyPr wrap="square">
              <a:spAutoFit/>
            </a:bodyPr>
            <a:lstStyle/>
            <a:p>
              <a:pPr algn="just">
                <a:lnSpc>
                  <a:spcPct val="120000"/>
                </a:lnSpc>
              </a:pPr>
              <a:r>
                <a:rPr lang="en-US" altLang="zh-CN" sz="8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7" name="Group 26"/>
          <p:cNvGrpSpPr/>
          <p:nvPr/>
        </p:nvGrpSpPr>
        <p:grpSpPr>
          <a:xfrm flipH="1">
            <a:off x="3160100" y="2356862"/>
            <a:ext cx="2365966" cy="842530"/>
            <a:chOff x="8512415" y="2327889"/>
            <a:chExt cx="3256083" cy="798930"/>
          </a:xfrm>
        </p:grpSpPr>
        <p:sp>
          <p:nvSpPr>
            <p:cNvPr id="28" name="TextBox 27"/>
            <p:cNvSpPr txBox="1"/>
            <p:nvPr/>
          </p:nvSpPr>
          <p:spPr>
            <a:xfrm>
              <a:off x="8519745" y="2327889"/>
              <a:ext cx="2035173" cy="311549"/>
            </a:xfrm>
            <a:prstGeom prst="rect">
              <a:avLst/>
            </a:prstGeom>
            <a:noFill/>
          </p:spPr>
          <p:txBody>
            <a:bodyPr wrap="square" rtlCol="0">
              <a:spAutoFit/>
            </a:bodyPr>
            <a:lstStyle/>
            <a:p>
              <a:pPr algn="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请替换文字内容</a:t>
              </a:r>
              <a:endParaRPr 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Rectangle 28"/>
            <p:cNvSpPr/>
            <p:nvPr/>
          </p:nvSpPr>
          <p:spPr>
            <a:xfrm>
              <a:off x="8512415" y="2631891"/>
              <a:ext cx="3256083" cy="494928"/>
            </a:xfrm>
            <a:prstGeom prst="rect">
              <a:avLst/>
            </a:prstGeom>
          </p:spPr>
          <p:txBody>
            <a:bodyPr wrap="square">
              <a:spAutoFit/>
            </a:bodyPr>
            <a:lstStyle/>
            <a:p>
              <a:pPr algn="r">
                <a:lnSpc>
                  <a:spcPct val="120000"/>
                </a:lnSpc>
              </a:pPr>
              <a:r>
                <a:rPr lang="en-US" altLang="zh-CN" sz="8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1" name="Group 30"/>
          <p:cNvGrpSpPr/>
          <p:nvPr/>
        </p:nvGrpSpPr>
        <p:grpSpPr>
          <a:xfrm flipH="1">
            <a:off x="1892162" y="5166460"/>
            <a:ext cx="2365966" cy="842530"/>
            <a:chOff x="8512415" y="2327889"/>
            <a:chExt cx="3256083" cy="798930"/>
          </a:xfrm>
        </p:grpSpPr>
        <p:sp>
          <p:nvSpPr>
            <p:cNvPr id="32" name="TextBox 31"/>
            <p:cNvSpPr txBox="1"/>
            <p:nvPr/>
          </p:nvSpPr>
          <p:spPr>
            <a:xfrm>
              <a:off x="8519742" y="2327889"/>
              <a:ext cx="2256792" cy="311549"/>
            </a:xfrm>
            <a:prstGeom prst="rect">
              <a:avLst/>
            </a:prstGeom>
            <a:noFill/>
          </p:spPr>
          <p:txBody>
            <a:bodyPr wrap="square" rtlCol="0">
              <a:spAutoFit/>
            </a:bodyPr>
            <a:lstStyle/>
            <a:p>
              <a:pPr algn="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请替换文字内容</a:t>
              </a:r>
              <a:endParaRPr 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Rectangle 32"/>
            <p:cNvSpPr/>
            <p:nvPr/>
          </p:nvSpPr>
          <p:spPr>
            <a:xfrm>
              <a:off x="8512415" y="2631891"/>
              <a:ext cx="3256083" cy="494928"/>
            </a:xfrm>
            <a:prstGeom prst="rect">
              <a:avLst/>
            </a:prstGeom>
          </p:spPr>
          <p:txBody>
            <a:bodyPr wrap="square">
              <a:spAutoFit/>
            </a:bodyPr>
            <a:lstStyle/>
            <a:p>
              <a:pPr algn="r">
                <a:lnSpc>
                  <a:spcPct val="120000"/>
                </a:lnSpc>
              </a:pPr>
              <a:r>
                <a:rPr lang="en-US" altLang="zh-CN" sz="800" dirty="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2" name="TextBox 8"/>
          <p:cNvSpPr txBox="1"/>
          <p:nvPr/>
        </p:nvSpPr>
        <p:spPr>
          <a:xfrm>
            <a:off x="857250" y="233568"/>
            <a:ext cx="3949155" cy="492443"/>
          </a:xfrm>
          <a:prstGeom prst="rect">
            <a:avLst/>
          </a:prstGeom>
          <a:noFill/>
        </p:spPr>
        <p:txBody>
          <a:bodyPr wrap="square" lIns="0" tIns="0" rIns="0" bIns="0" rtlCol="0" anchor="ctr">
            <a:spAutoFit/>
          </a:bodyPr>
          <a:lstStyle/>
          <a:p>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年度工作概述</a:t>
            </a:r>
            <a:endParaRPr lang="zh-CN" altLang="en-US" sz="4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8"/>
          <p:cNvSpPr txBox="1"/>
          <p:nvPr/>
        </p:nvSpPr>
        <p:spPr>
          <a:xfrm>
            <a:off x="857250" y="743527"/>
            <a:ext cx="2807720" cy="215444"/>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2017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41343"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59"/>
          <p:cNvSpPr>
            <a:spLocks noChangeArrowheads="1"/>
          </p:cNvSpPr>
          <p:nvPr/>
        </p:nvSpPr>
        <p:spPr bwMode="auto">
          <a:xfrm>
            <a:off x="6884293" y="2539117"/>
            <a:ext cx="52315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b="1" dirty="0" smtClean="0">
                <a:solidFill>
                  <a:schemeClr val="bg1"/>
                </a:solidFill>
                <a:latin typeface="Arial" panose="020B0604020202090204" pitchFamily="34" charset="0"/>
                <a:cs typeface="Arial" panose="020B0604020202090204" pitchFamily="34" charset="0"/>
              </a:rPr>
              <a:t>THANK YOU</a:t>
            </a:r>
            <a:endParaRPr lang="en-US" altLang="zh-CN" sz="6600" b="1" dirty="0">
              <a:solidFill>
                <a:schemeClr val="bg1"/>
              </a:solidFill>
              <a:latin typeface="Arial" panose="020B0604020202090204" pitchFamily="34" charset="0"/>
              <a:cs typeface="Arial" panose="020B0604020202090204" pitchFamily="34" charset="0"/>
            </a:endParaRPr>
          </a:p>
        </p:txBody>
      </p:sp>
      <p:sp>
        <p:nvSpPr>
          <p:cNvPr id="14" name="矩形 259"/>
          <p:cNvSpPr>
            <a:spLocks noChangeArrowheads="1"/>
          </p:cNvSpPr>
          <p:nvPr/>
        </p:nvSpPr>
        <p:spPr bwMode="auto">
          <a:xfrm>
            <a:off x="7307028" y="3719158"/>
            <a:ext cx="438603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dirty="0">
                <a:solidFill>
                  <a:schemeClr val="bg1"/>
                </a:solidFill>
                <a:cs typeface="Arial" panose="020B0604020202090204" pitchFamily="34" charset="0"/>
              </a:rPr>
              <a:t>感谢聆听，批评指导</a:t>
            </a:r>
            <a:endParaRPr lang="zh-CN" altLang="en-US" dirty="0">
              <a:solidFill>
                <a:schemeClr val="bg1"/>
              </a:solidFill>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9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anim calcmode="lin" valueType="num">
                                      <p:cBhvr>
                                        <p:cTn id="3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4"/>
                                        </p:tgtEl>
                                      </p:cBhvr>
                                    </p:animEffect>
                                  </p:childTnLst>
                                </p:cTn>
                              </p:par>
                            </p:childTnLst>
                          </p:cTn>
                        </p:par>
                        <p:par>
                          <p:cTn id="42" fill="hold">
                            <p:stCondLst>
                              <p:cond delay="900"/>
                            </p:stCondLst>
                            <p:childTnLst>
                              <p:par>
                                <p:cTn id="43" presetID="26" presetClass="emph" presetSubtype="0" fill="hold" grpId="1" nodeType="afterEffect">
                                  <p:stCondLst>
                                    <p:cond delay="0"/>
                                  </p:stCondLst>
                                  <p:iterate type="lt">
                                    <p:tmPct val="0"/>
                                  </p:iterate>
                                  <p:childTnLst>
                                    <p:animEffect transition="out" filter="fade">
                                      <p:cBhvr>
                                        <p:cTn id="44" dur="500" tmFilter="0, 0; .2, .5; .8, .5; 1, 0"/>
                                        <p:tgtEl>
                                          <p:spTgt spid="14"/>
                                        </p:tgtEl>
                                      </p:cBhvr>
                                    </p:animEffect>
                                    <p:animScale>
                                      <p:cBhvr>
                                        <p:cTn id="4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p:bldP spid="13" grpId="1"/>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神经风格迁移的概念</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神经风格迁移的处理过程</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神经风格迁移的内容损失函数</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神经风格迁移的风格损失函数</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2370455" cy="349250"/>
          </a:xfrm>
          <a:prstGeom prst="rect">
            <a:avLst/>
          </a:prstGeom>
          <a:noFill/>
        </p:spPr>
        <p:txBody>
          <a:bodyPr wrap="none" rtlCol="0">
            <a:spAutoFit/>
          </a:bodyPr>
          <a:lstStyle/>
          <a:p>
            <a:pPr>
              <a:lnSpc>
                <a:spcPct val="120000"/>
              </a:lnSpc>
            </a:pP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content + style = generative</a:t>
            </a:r>
            <a:endPar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2496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对图片的训练</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303784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使生成图片在风格上和</a:t>
            </a: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style</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图片一致</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30784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使生成图片内容上和</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content</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图片一致</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神经风格迁移</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4" name="图片 13"/>
          <p:cNvPicPr>
            <a:picLocks noChangeAspect="1"/>
          </p:cNvPicPr>
          <p:nvPr/>
        </p:nvPicPr>
        <p:blipFill>
          <a:blip r:embed="rId1"/>
          <a:stretch>
            <a:fillRect/>
          </a:stretch>
        </p:blipFill>
        <p:spPr>
          <a:xfrm>
            <a:off x="1597660" y="2715260"/>
            <a:ext cx="3811270" cy="2546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3" grpId="0"/>
      <p:bldP spid="20" grpId="0"/>
      <p:bldP spid="5"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505"/>
          </a:xfrm>
          <a:prstGeom prst="rect">
            <a:avLst/>
          </a:prstGeom>
          <a:noFill/>
        </p:spPr>
        <p:txBody>
          <a:bodyPr wrap="square" lIns="0" tIns="0" rIns="0" bIns="0" rtlCol="0">
            <a:spAutoFit/>
          </a:bodyPr>
          <a:lstStyle/>
          <a:p>
            <a:r>
              <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卷积神经网络</a:t>
            </a:r>
            <a:endPar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02</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卷积神经网络的概念</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卷积神经网络的卷积层</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卷积神经网络的池化层</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卷积神经网络和图像分类</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894080" cy="349250"/>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卷积神经</a:t>
            </a:r>
            <a:endPar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943610" cy="349250"/>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获取特征 </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17830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不同的神经网络结构</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5384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压缩</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卷积神经网络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5" name="图片 14" descr="8523ac6eb99d693860af8952a44ed864"/>
          <p:cNvPicPr>
            <a:picLocks noChangeAspect="1"/>
          </p:cNvPicPr>
          <p:nvPr/>
        </p:nvPicPr>
        <p:blipFill>
          <a:blip r:embed="rId1"/>
          <a:stretch>
            <a:fillRect/>
          </a:stretch>
        </p:blipFill>
        <p:spPr>
          <a:xfrm>
            <a:off x="1418590" y="2661285"/>
            <a:ext cx="3987165" cy="2654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13" grpId="0"/>
      <p:bldP spid="17" grpId="0"/>
      <p:bldP spid="20"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420" y="3687445"/>
            <a:ext cx="4885055" cy="738505"/>
          </a:xfrm>
          <a:prstGeom prst="rect">
            <a:avLst/>
          </a:prstGeom>
          <a:noFill/>
        </p:spPr>
        <p:txBody>
          <a:bodyPr wrap="square" lIns="0" tIns="0" rIns="0" bIns="0" rtlCol="0">
            <a:spAutoFit/>
          </a:bodyPr>
          <a:lstStyle/>
          <a:p>
            <a:r>
              <a:rPr lang="en-US" altLang="zh-CN"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神经网络</a:t>
            </a:r>
            <a:endPar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03</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p:bldP spid="11" grpId="0"/>
      <p:bldP spid="11" grpId="1"/>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smtClean="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神经网络简介</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网络原理和网络结构</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网络优缺点</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VGG19</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和图像分类</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1289685" cy="349250"/>
          </a:xfrm>
          <a:prstGeom prst="rect">
            <a:avLst/>
          </a:prstGeom>
          <a:noFill/>
        </p:spPr>
        <p:txBody>
          <a:bodyPr wrap="none" rtlCol="0">
            <a:spAutoFit/>
          </a:bodyPr>
          <a:lstStyle/>
          <a:p>
            <a:pPr>
              <a:lnSpc>
                <a:spcPct val="120000"/>
              </a:lnSpc>
            </a:pP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网络简介</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566545" cy="349250"/>
          </a:xfrm>
          <a:prstGeom prst="rect">
            <a:avLst/>
          </a:prstGeom>
          <a:noFill/>
        </p:spPr>
        <p:txBody>
          <a:bodyPr wrap="none" rtlCol="0">
            <a:spAutoFit/>
          </a:bodyPr>
          <a:lstStyle/>
          <a:p>
            <a:pPr>
              <a:lnSpc>
                <a:spcPct val="120000"/>
              </a:lnSpc>
            </a:pP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VGGNet</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网络原理</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2455545" cy="349250"/>
          </a:xfrm>
          <a:prstGeom prst="rect">
            <a:avLst/>
          </a:prstGeom>
          <a:noFill/>
        </p:spPr>
        <p:txBody>
          <a:bodyPr wrap="none" rtlCol="0">
            <a:spAutoFit/>
          </a:bodyPr>
          <a:lstStyle/>
          <a:p>
            <a:pPr>
              <a:lnSpc>
                <a:spcPct val="120000"/>
              </a:lnSpc>
            </a:pP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VGGNet</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在图像处理上的应用</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1645285" cy="349250"/>
          </a:xfrm>
          <a:prstGeom prst="rect">
            <a:avLst/>
          </a:prstGeom>
          <a:noFill/>
        </p:spPr>
        <p:txBody>
          <a:bodyPr wrap="none" rtlCol="0">
            <a:spAutoFit/>
          </a:bodyPr>
          <a:lstStyle/>
          <a:p>
            <a:pPr>
              <a:lnSpc>
                <a:spcPct val="120000"/>
              </a:lnSpc>
            </a:pP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VGG</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网络的优缺点</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VGG</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神经网络</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4" name="图片 13" descr="8d39aed1fa1af45b639b3593eca4002a"/>
          <p:cNvPicPr>
            <a:picLocks noChangeAspect="1"/>
          </p:cNvPicPr>
          <p:nvPr/>
        </p:nvPicPr>
        <p:blipFill>
          <a:blip r:embed="rId1"/>
          <a:stretch>
            <a:fillRect/>
          </a:stretch>
        </p:blipFill>
        <p:spPr>
          <a:xfrm>
            <a:off x="1341120" y="2799715"/>
            <a:ext cx="4064635" cy="2393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13" grpId="0"/>
      <p:bldP spid="17" grpId="0"/>
      <p:bldP spid="20"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420" y="3687445"/>
            <a:ext cx="4885055" cy="738505"/>
          </a:xfrm>
          <a:prstGeom prst="rect">
            <a:avLst/>
          </a:prstGeom>
          <a:noFill/>
        </p:spPr>
        <p:txBody>
          <a:bodyPr wrap="square" lIns="0" tIns="0" rIns="0" bIns="0" rtlCol="0">
            <a:spAutoFit/>
          </a:bodyPr>
          <a:lstStyle/>
          <a:p>
            <a:r>
              <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神经风格迁移实战</a:t>
            </a:r>
            <a:endPar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04</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p:bldP spid="11" grpId="0"/>
      <p:bldP spid="11" grpId="1"/>
      <p:bldP spid="12" grpId="0"/>
      <p:bldP spid="12" grpId="1"/>
    </p:bldLst>
  </p:timing>
</p:sld>
</file>

<file path=ppt/tags/tag1.xml><?xml version="1.0" encoding="utf-8"?>
<p:tagLst xmlns:p="http://schemas.openxmlformats.org/presentationml/2006/main">
  <p:tag name="MH" val="20161022192605"/>
  <p:tag name="MH_LIBRARY" val="GRAPHIC"/>
  <p:tag name="MH_TYPE" val="SubTitle"/>
  <p:tag name="MH_ORDER" val="1"/>
</p:tagLst>
</file>

<file path=ppt/tags/tag10.xml><?xml version="1.0" encoding="utf-8"?>
<p:tagLst xmlns:p="http://schemas.openxmlformats.org/presentationml/2006/main">
  <p:tag name="MH" val="20161022192605"/>
  <p:tag name="MH_LIBRARY" val="GRAPHIC"/>
  <p:tag name="MH_TYPE" val="Text"/>
  <p:tag name="MH_ORDER" val="4"/>
</p:tagLst>
</file>

<file path=ppt/tags/tag11.xml><?xml version="1.0" encoding="utf-8"?>
<p:tagLst xmlns:p="http://schemas.openxmlformats.org/presentationml/2006/main">
  <p:tag name="MH" val="20161022192605"/>
  <p:tag name="MH_LIBRARY" val="GRAPHIC"/>
  <p:tag name="MH_TYPE" val="Other"/>
  <p:tag name="MH_ORDER" val="5"/>
</p:tagLst>
</file>

<file path=ppt/tags/tag12.xml><?xml version="1.0" encoding="utf-8"?>
<p:tagLst xmlns:p="http://schemas.openxmlformats.org/presentationml/2006/main">
  <p:tag name="MH" val="20161022192605"/>
  <p:tag name="MH_LIBRARY" val="GRAPHIC"/>
  <p:tag name="MH_TYPE" val="Other"/>
  <p:tag name="MH_ORDER" val="6"/>
</p:tagLst>
</file>

<file path=ppt/tags/tag13.xml><?xml version="1.0" encoding="utf-8"?>
<p:tagLst xmlns:p="http://schemas.openxmlformats.org/presentationml/2006/main">
  <p:tag name="MH" val="20161022192605"/>
  <p:tag name="MH_LIBRARY" val="GRAPHIC"/>
  <p:tag name="MH_TYPE" val="Other"/>
  <p:tag name="MH_ORDER" val="4"/>
</p:tagLst>
</file>

<file path=ppt/tags/tag14.xml><?xml version="1.0" encoding="utf-8"?>
<p:tagLst xmlns:p="http://schemas.openxmlformats.org/presentationml/2006/main">
  <p:tag name="MH" val="20161022192605"/>
  <p:tag name="MH_LIBRARY" val="GRAPHIC"/>
  <p:tag name="MH_TYPE" val="Other"/>
  <p:tag name="MH_ORDER" val="7"/>
</p:tagLst>
</file>

<file path=ppt/tags/tag15.xml><?xml version="1.0" encoding="utf-8"?>
<p:tagLst xmlns:p="http://schemas.openxmlformats.org/presentationml/2006/main">
  <p:tag name="MH" val="20161022192605"/>
  <p:tag name="MH_LIBRARY" val="GRAPHIC"/>
  <p:tag name="MH_TYPE" val="Other"/>
  <p:tag name="MH_ORDER" val="3"/>
</p:tagLst>
</file>

<file path=ppt/tags/tag16.xml><?xml version="1.0" encoding="utf-8"?>
<p:tagLst xmlns:p="http://schemas.openxmlformats.org/presentationml/2006/main">
  <p:tag name="MH" val="20161022192605"/>
  <p:tag name="MH_LIBRARY" val="GRAPHIC"/>
  <p:tag name="MH_TYPE" val="Other"/>
  <p:tag name="MH_ORDER" val="8"/>
</p:tagLst>
</file>

<file path=ppt/tags/tag17.xml><?xml version="1.0" encoding="utf-8"?>
<p:tagLst xmlns:p="http://schemas.openxmlformats.org/presentationml/2006/main">
  <p:tag name="MH" val="20160830110146"/>
  <p:tag name="MH_LIBRARY" val="CONTENTS"/>
  <p:tag name="MH_TYPE" val="OTHERS"/>
  <p:tag name="ID" val="553512"/>
</p:tagLst>
</file>

<file path=ppt/tags/tag18.xml><?xml version="1.0" encoding="utf-8"?>
<p:tagLst xmlns:p="http://schemas.openxmlformats.org/presentationml/2006/main">
  <p:tag name="MH" val="20160830110146"/>
  <p:tag name="MH_LIBRARY" val="CONTENTS"/>
  <p:tag name="MH_TYPE" val="OTHERS"/>
  <p:tag name="ID" val="553512"/>
</p:tagLst>
</file>

<file path=ppt/tags/tag19.xml><?xml version="1.0" encoding="utf-8"?>
<p:tagLst xmlns:p="http://schemas.openxmlformats.org/presentationml/2006/main">
  <p:tag name="MH_TYPE" val="#NeiR#"/>
  <p:tag name="MH_NUMBER" val="4"/>
  <p:tag name="MH_CATEGORY" val="#BingLLB#"/>
  <p:tag name="MH_LAYOUT" val="SubTitleText"/>
  <p:tag name="MH" val="20161022192605"/>
  <p:tag name="MH_LIBRARY" val="GRAPHIC"/>
</p:tagLst>
</file>

<file path=ppt/tags/tag2.xml><?xml version="1.0" encoding="utf-8"?>
<p:tagLst xmlns:p="http://schemas.openxmlformats.org/presentationml/2006/main">
  <p:tag name="MH" val="20161022192605"/>
  <p:tag name="MH_LIBRARY" val="GRAPHIC"/>
  <p:tag name="MH_TYPE" val="Other"/>
  <p:tag name="MH_ORDER" val="1"/>
</p:tagLst>
</file>

<file path=ppt/tags/tag3.xml><?xml version="1.0" encoding="utf-8"?>
<p:tagLst xmlns:p="http://schemas.openxmlformats.org/presentationml/2006/main">
  <p:tag name="MH" val="20161022192605"/>
  <p:tag name="MH_LIBRARY" val="GRAPHIC"/>
  <p:tag name="MH_TYPE" val="Other"/>
  <p:tag name="MH_ORDER" val="2"/>
</p:tagLst>
</file>

<file path=ppt/tags/tag4.xml><?xml version="1.0" encoding="utf-8"?>
<p:tagLst xmlns:p="http://schemas.openxmlformats.org/presentationml/2006/main">
  <p:tag name="MH" val="20161022192605"/>
  <p:tag name="MH_LIBRARY" val="GRAPHIC"/>
  <p:tag name="MH_TYPE" val="Text"/>
  <p:tag name="MH_ORDER" val="1"/>
</p:tagLst>
</file>

<file path=ppt/tags/tag5.xml><?xml version="1.0" encoding="utf-8"?>
<p:tagLst xmlns:p="http://schemas.openxmlformats.org/presentationml/2006/main">
  <p:tag name="MH" val="20161022192605"/>
  <p:tag name="MH_LIBRARY" val="GRAPHIC"/>
  <p:tag name="MH_TYPE" val="SubTitle"/>
  <p:tag name="MH_ORDER" val="2"/>
</p:tagLst>
</file>

<file path=ppt/tags/tag6.xml><?xml version="1.0" encoding="utf-8"?>
<p:tagLst xmlns:p="http://schemas.openxmlformats.org/presentationml/2006/main">
  <p:tag name="MH" val="20161022192605"/>
  <p:tag name="MH_LIBRARY" val="GRAPHIC"/>
  <p:tag name="MH_TYPE" val="Text"/>
  <p:tag name="MH_ORDER" val="2"/>
</p:tagLst>
</file>

<file path=ppt/tags/tag7.xml><?xml version="1.0" encoding="utf-8"?>
<p:tagLst xmlns:p="http://schemas.openxmlformats.org/presentationml/2006/main">
  <p:tag name="MH" val="20161022192605"/>
  <p:tag name="MH_LIBRARY" val="GRAPHIC"/>
  <p:tag name="MH_TYPE" val="SubTitle"/>
  <p:tag name="MH_ORDER" val="3"/>
</p:tagLst>
</file>

<file path=ppt/tags/tag8.xml><?xml version="1.0" encoding="utf-8"?>
<p:tagLst xmlns:p="http://schemas.openxmlformats.org/presentationml/2006/main">
  <p:tag name="MH" val="20161022192605"/>
  <p:tag name="MH_LIBRARY" val="GRAPHIC"/>
  <p:tag name="MH_TYPE" val="Text"/>
  <p:tag name="MH_ORDER" val="3"/>
</p:tagLst>
</file>

<file path=ppt/tags/tag9.xml><?xml version="1.0" encoding="utf-8"?>
<p:tagLst xmlns:p="http://schemas.openxmlformats.org/presentationml/2006/main">
  <p:tag name="MH" val="20161022192605"/>
  <p:tag name="MH_LIBRARY" val="GRAPHIC"/>
  <p:tag name="MH_TYPE" val="SubTitle"/>
  <p:tag name="MH_ORDER" val="4"/>
</p:tagLst>
</file>

<file path=ppt/theme/theme1.xml><?xml version="1.0" encoding="utf-8"?>
<a:theme xmlns:a="http://schemas.openxmlformats.org/drawingml/2006/main" name="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7931</Words>
  <Application>WPS 演示</Application>
  <PresentationFormat>自定义</PresentationFormat>
  <Paragraphs>730</Paragraphs>
  <Slides>36</Slides>
  <Notes>22</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36</vt:i4>
      </vt:variant>
    </vt:vector>
  </HeadingPairs>
  <TitlesOfParts>
    <vt:vector size="61" baseType="lpstr">
      <vt:lpstr>Arial</vt:lpstr>
      <vt:lpstr>方正书宋_GBK</vt:lpstr>
      <vt:lpstr>Wingdings</vt:lpstr>
      <vt:lpstr>Calibri</vt:lpstr>
      <vt:lpstr>宋体</vt:lpstr>
      <vt:lpstr>微软雅黑</vt:lpstr>
      <vt:lpstr>Impact</vt:lpstr>
      <vt:lpstr>Segoe UI</vt:lpstr>
      <vt:lpstr>Source Sans Pro Light</vt:lpstr>
      <vt:lpstr>Gill Sans</vt:lpstr>
      <vt:lpstr>Helvetica Neue</vt:lpstr>
      <vt:lpstr>Wingdings</vt:lpstr>
      <vt:lpstr>Neris Thin</vt:lpstr>
      <vt:lpstr>STIXGeneral-Bold</vt:lpstr>
      <vt:lpstr>Oxygen</vt:lpstr>
      <vt:lpstr>苹方-简</vt:lpstr>
      <vt:lpstr>兰亭黑-简</vt:lpstr>
      <vt:lpstr>Helvetica Neue</vt:lpstr>
      <vt:lpstr>汉仪旗黑KW</vt:lpstr>
      <vt:lpstr>宋体</vt:lpstr>
      <vt:lpstr>Arial Unicode MS</vt:lpstr>
      <vt:lpstr>汉仪书宋二KW</vt:lpstr>
      <vt:lpstr>Thonburi</vt:lpstr>
      <vt:lpstr>Calibri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bt185</dc:title>
  <dc:creator/>
  <cp:lastModifiedBy>authorcai</cp:lastModifiedBy>
  <cp:revision>14</cp:revision>
  <dcterms:created xsi:type="dcterms:W3CDTF">2019-12-24T08:21:03Z</dcterms:created>
  <dcterms:modified xsi:type="dcterms:W3CDTF">2019-12-24T08:21:03Z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